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69" r:id="rId16"/>
    <p:sldId id="270"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D96D"/>
    <a:srgbClr val="FF5447"/>
    <a:srgbClr val="73A6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095-9B08-4DA8-88E7-51941D1B5274}"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BF4DB-EF19-49C4-B3E3-A2234877B3AD}" type="slidenum">
              <a:rPr lang="en-US" smtClean="0"/>
              <a:t>‹#›</a:t>
            </a:fld>
            <a:endParaRPr lang="en-US"/>
          </a:p>
        </p:txBody>
      </p:sp>
    </p:spTree>
    <p:extLst>
      <p:ext uri="{BB962C8B-B14F-4D97-AF65-F5344CB8AC3E}">
        <p14:creationId xmlns:p14="http://schemas.microsoft.com/office/powerpoint/2010/main" val="209725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803264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96455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72079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88073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B6D73-31EA-47D0-8D46-7DFD85BFCD06}"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148302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B6D73-31EA-47D0-8D46-7DFD85BFCD0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1015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8B6D73-31EA-47D0-8D46-7DFD85BFCD06}"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22514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8B6D73-31EA-47D0-8D46-7DFD85BFCD06}"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92024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B6D73-31EA-47D0-8D46-7DFD85BFCD06}"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47331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8B6D73-31EA-47D0-8D46-7DFD85BFCD0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127715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8B6D73-31EA-47D0-8D46-7DFD85BFCD06}"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73642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B6D73-31EA-47D0-8D46-7DFD85BFCD06}" type="datetimeFigureOut">
              <a:rPr lang="en-US" smtClean="0"/>
              <a:t>7/28/2021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465510-6DDA-4E1E-8B71-E722F5B2382C}" type="slidenum">
              <a:rPr lang="en-US" smtClean="0"/>
              <a:t>‹#›</a:t>
            </a:fld>
            <a:endParaRPr lang="en-US"/>
          </a:p>
        </p:txBody>
      </p:sp>
    </p:spTree>
    <p:extLst>
      <p:ext uri="{BB962C8B-B14F-4D97-AF65-F5344CB8AC3E}">
        <p14:creationId xmlns:p14="http://schemas.microsoft.com/office/powerpoint/2010/main" val="2348132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5890" y="5525483"/>
            <a:ext cx="1422400" cy="500062"/>
          </a:xfrm>
        </p:spPr>
        <p:txBody>
          <a:bodyPr>
            <a:noAutofit/>
          </a:bodyPr>
          <a:lstStyle/>
          <a:p>
            <a:pPr algn="r"/>
            <a:r>
              <a:rPr lang="en-US" sz="2800" b="1" dirty="0" smtClean="0">
                <a:solidFill>
                  <a:srgbClr val="72D96D"/>
                </a:solidFill>
                <a:latin typeface="Roboto Condensed Light" panose="02000000000000000000" pitchFamily="2" charset="0"/>
                <a:ea typeface="Roboto Condensed Light" panose="02000000000000000000" pitchFamily="2" charset="0"/>
              </a:rPr>
              <a:t>JEMMA</a:t>
            </a:r>
            <a:endParaRPr lang="en-US" sz="3200" b="1" dirty="0" smtClean="0">
              <a:solidFill>
                <a:srgbClr val="72D96D"/>
              </a:solidFill>
              <a:latin typeface="Roboto Condensed Light" panose="02000000000000000000" pitchFamily="2" charset="0"/>
              <a:ea typeface="Roboto Condensed Light" panose="02000000000000000000" pitchFamily="2" charset="0"/>
            </a:endParaRPr>
          </a:p>
        </p:txBody>
      </p:sp>
      <p:sp>
        <p:nvSpPr>
          <p:cNvPr id="4" name="TextBox 3"/>
          <p:cNvSpPr txBox="1"/>
          <p:nvPr/>
        </p:nvSpPr>
        <p:spPr>
          <a:xfrm>
            <a:off x="4368189" y="5329238"/>
            <a:ext cx="6168676" cy="892552"/>
          </a:xfrm>
          <a:prstGeom prst="rect">
            <a:avLst/>
          </a:prstGeom>
          <a:noFill/>
        </p:spPr>
        <p:txBody>
          <a:bodyPr wrap="none" rtlCol="0">
            <a:spAutoFit/>
          </a:bodyPr>
          <a:lstStyle/>
          <a:p>
            <a:r>
              <a:rPr lang="en-US" sz="2800" b="1" dirty="0" smtClean="0">
                <a:solidFill>
                  <a:srgbClr val="72D96D"/>
                </a:solidFill>
                <a:latin typeface="Roboto Condensed Light" panose="02000000000000000000" pitchFamily="2" charset="0"/>
                <a:ea typeface="Roboto Condensed Light" panose="02000000000000000000" pitchFamily="2" charset="0"/>
              </a:rPr>
              <a:t>PITCH DECK</a:t>
            </a:r>
          </a:p>
          <a:p>
            <a:r>
              <a:rPr lang="en-US" sz="2400" dirty="0" smtClean="0">
                <a:solidFill>
                  <a:srgbClr val="72D96D"/>
                </a:solidFill>
                <a:latin typeface="Roboto Condensed Light" panose="02000000000000000000" pitchFamily="2" charset="0"/>
                <a:ea typeface="Roboto Condensed Light" panose="02000000000000000000" pitchFamily="2" charset="0"/>
              </a:rPr>
              <a:t>A simple automatic Home UV Sanitization solution</a:t>
            </a:r>
            <a:endParaRPr lang="en-US" sz="2400" dirty="0">
              <a:solidFill>
                <a:srgbClr val="72D96D"/>
              </a:solidFill>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2059790" y="2400369"/>
            <a:ext cx="3576620" cy="1077218"/>
          </a:xfrm>
          <a:prstGeom prst="rect">
            <a:avLst/>
          </a:prstGeom>
          <a:noFill/>
        </p:spPr>
        <p:txBody>
          <a:bodyPr wrap="none" rtlCol="0">
            <a:spAutoFit/>
          </a:bodyPr>
          <a:lstStyle/>
          <a:p>
            <a:r>
              <a:rPr lang="en-US" sz="3200" b="1" dirty="0">
                <a:solidFill>
                  <a:schemeClr val="bg1"/>
                </a:solidFill>
                <a:latin typeface="Roboto Condensed Light" panose="02000000000000000000" pitchFamily="2" charset="0"/>
                <a:ea typeface="Roboto Condensed Light" panose="02000000000000000000" pitchFamily="2" charset="0"/>
              </a:rPr>
              <a:t>Team </a:t>
            </a:r>
            <a:r>
              <a:rPr lang="en-US" sz="3200" b="1" dirty="0" smtClean="0">
                <a:solidFill>
                  <a:schemeClr val="bg1"/>
                </a:solidFill>
                <a:latin typeface="Roboto Condensed Light" panose="02000000000000000000" pitchFamily="2" charset="0"/>
                <a:ea typeface="Roboto Condensed Light" panose="02000000000000000000" pitchFamily="2" charset="0"/>
              </a:rPr>
              <a:t>ID </a:t>
            </a:r>
            <a:r>
              <a:rPr lang="en-US" sz="3200" b="1" dirty="0">
                <a:solidFill>
                  <a:schemeClr val="bg1"/>
                </a:solidFill>
                <a:latin typeface="Roboto Condensed Light" panose="02000000000000000000" pitchFamily="2" charset="0"/>
                <a:ea typeface="Roboto Condensed Light" panose="02000000000000000000" pitchFamily="2" charset="0"/>
              </a:rPr>
              <a:t>: T053</a:t>
            </a:r>
          </a:p>
          <a:p>
            <a:r>
              <a:rPr lang="en-US" sz="3200" b="1" dirty="0">
                <a:solidFill>
                  <a:schemeClr val="bg1"/>
                </a:solidFill>
                <a:latin typeface="Roboto Condensed Light" panose="02000000000000000000" pitchFamily="2" charset="0"/>
                <a:ea typeface="Roboto Condensed Light" panose="02000000000000000000" pitchFamily="2" charset="0"/>
              </a:rPr>
              <a:t>Problem ID: </a:t>
            </a:r>
            <a:r>
              <a:rPr lang="en-US" sz="3200" b="1" dirty="0" smtClean="0">
                <a:solidFill>
                  <a:schemeClr val="bg1"/>
                </a:solidFill>
                <a:latin typeface="Roboto Condensed Light" panose="02000000000000000000" pitchFamily="2" charset="0"/>
                <a:ea typeface="Roboto Condensed Light" panose="02000000000000000000" pitchFamily="2" charset="0"/>
              </a:rPr>
              <a:t>COVID 08</a:t>
            </a:r>
          </a:p>
        </p:txBody>
      </p:sp>
      <p:sp>
        <p:nvSpPr>
          <p:cNvPr id="7" name="Rectangle 6"/>
          <p:cNvSpPr/>
          <p:nvPr/>
        </p:nvSpPr>
        <p:spPr>
          <a:xfrm>
            <a:off x="2059790" y="3468161"/>
            <a:ext cx="6088526" cy="646331"/>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Design and Development of Robot to sanitize rooms using</a:t>
            </a:r>
          </a:p>
          <a:p>
            <a:r>
              <a:rPr lang="en-US" b="1" dirty="0" smtClean="0">
                <a:solidFill>
                  <a:schemeClr val="bg1"/>
                </a:solidFill>
                <a:latin typeface="Roboto Condensed Light" panose="02000000000000000000" pitchFamily="2" charset="0"/>
                <a:ea typeface="Roboto Condensed Light" panose="02000000000000000000" pitchFamily="2" charset="0"/>
              </a:rPr>
              <a:t>Ultra-Violet Rays</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8" name="Rectangle 7"/>
          <p:cNvSpPr/>
          <p:nvPr/>
        </p:nvSpPr>
        <p:spPr>
          <a:xfrm>
            <a:off x="1397000" y="2400369"/>
            <a:ext cx="635000" cy="1734344"/>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93" y="5100007"/>
            <a:ext cx="1351014" cy="135101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8499" t="-386" r="28515" b="386"/>
          <a:stretch/>
        </p:blipFill>
        <p:spPr>
          <a:xfrm>
            <a:off x="7058810" y="-1571345"/>
            <a:ext cx="4874356" cy="8312077"/>
          </a:xfrm>
          <a:prstGeom prst="rect">
            <a:avLst/>
          </a:prstGeom>
        </p:spPr>
      </p:pic>
    </p:spTree>
    <p:extLst>
      <p:ext uri="{BB962C8B-B14F-4D97-AF65-F5344CB8AC3E}">
        <p14:creationId xmlns:p14="http://schemas.microsoft.com/office/powerpoint/2010/main" val="1583708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Competition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4537" r="24074"/>
          <a:stretch/>
        </p:blipFill>
        <p:spPr>
          <a:xfrm>
            <a:off x="635000" y="2210594"/>
            <a:ext cx="1409700" cy="2743200"/>
          </a:xfrm>
          <a:prstGeom prst="rect">
            <a:avLst/>
          </a:prstGeom>
        </p:spPr>
      </p:pic>
      <p:sp>
        <p:nvSpPr>
          <p:cNvPr id="5" name="TextBox 4"/>
          <p:cNvSpPr txBox="1"/>
          <p:nvPr/>
        </p:nvSpPr>
        <p:spPr>
          <a:xfrm>
            <a:off x="107950" y="4992688"/>
            <a:ext cx="2451100" cy="923330"/>
          </a:xfrm>
          <a:prstGeom prst="rect">
            <a:avLst/>
          </a:prstGeom>
          <a:noFill/>
        </p:spPr>
        <p:txBody>
          <a:bodyPr wrap="square" rtlCol="0">
            <a:spAutoFit/>
          </a:bodyPr>
          <a:lstStyle/>
          <a:p>
            <a:pPr algn="ctr"/>
            <a:r>
              <a:rPr lang="en-US" dirty="0" err="1" smtClean="0">
                <a:solidFill>
                  <a:schemeClr val="bg1"/>
                </a:solidFill>
                <a:latin typeface="Roboto Condensed Light" panose="02000000000000000000" pitchFamily="2" charset="0"/>
                <a:ea typeface="Roboto Condensed Light" panose="02000000000000000000" pitchFamily="2" charset="0"/>
              </a:rPr>
              <a:t>Lightstrike</a:t>
            </a:r>
            <a:endParaRPr lang="en-US" dirty="0" smtClean="0">
              <a:solidFill>
                <a:schemeClr val="bg1"/>
              </a:solidFill>
              <a:latin typeface="Roboto Condensed Light" panose="02000000000000000000" pitchFamily="2" charset="0"/>
              <a:ea typeface="Roboto Condensed Light" panose="02000000000000000000" pitchFamily="2" charset="0"/>
            </a:endParaRPr>
          </a:p>
          <a:p>
            <a:pPr algn="ctr"/>
            <a:r>
              <a:rPr lang="en-US" b="1" dirty="0" smtClean="0">
                <a:solidFill>
                  <a:srgbClr val="72D96D"/>
                </a:solidFill>
                <a:latin typeface="Roboto Condensed Light" panose="02000000000000000000" pitchFamily="2" charset="0"/>
                <a:ea typeface="Roboto Condensed Light" panose="02000000000000000000" pitchFamily="2" charset="0"/>
              </a:rPr>
              <a:t>XENEX DISINFECTION SERVICES</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341" y="2171700"/>
            <a:ext cx="1510759" cy="2782094"/>
          </a:xfrm>
          <a:prstGeom prst="rect">
            <a:avLst/>
          </a:prstGeom>
        </p:spPr>
      </p:pic>
      <p:sp>
        <p:nvSpPr>
          <p:cNvPr id="12" name="TextBox 11"/>
          <p:cNvSpPr txBox="1"/>
          <p:nvPr/>
        </p:nvSpPr>
        <p:spPr>
          <a:xfrm>
            <a:off x="1994170"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Connor</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ROBOTLAB</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30704" r="45239" b="12939"/>
          <a:stretch/>
        </p:blipFill>
        <p:spPr>
          <a:xfrm>
            <a:off x="4254500" y="1896071"/>
            <a:ext cx="1168400" cy="3171229"/>
          </a:xfrm>
          <a:prstGeom prst="rect">
            <a:avLst/>
          </a:prstGeom>
        </p:spPr>
      </p:pic>
      <p:sp>
        <p:nvSpPr>
          <p:cNvPr id="14" name="TextBox 13"/>
          <p:cNvSpPr txBox="1"/>
          <p:nvPr/>
        </p:nvSpPr>
        <p:spPr>
          <a:xfrm>
            <a:off x="3772170"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1140</a:t>
            </a:r>
            <a:r>
              <a:rPr lang="en-US" dirty="0" smtClean="0">
                <a:latin typeface="Roboto Condensed Light" panose="02000000000000000000" pitchFamily="2" charset="0"/>
                <a:ea typeface="Roboto Condensed Light" panose="02000000000000000000" pitchFamily="2" charset="0"/>
              </a:rPr>
              <a:t> </a:t>
            </a:r>
            <a:r>
              <a:rPr lang="en-US" dirty="0" smtClean="0">
                <a:solidFill>
                  <a:schemeClr val="bg1"/>
                </a:solidFill>
                <a:latin typeface="Roboto Condensed Light" panose="02000000000000000000" pitchFamily="2" charset="0"/>
                <a:ea typeface="Roboto Condensed Light" panose="02000000000000000000" pitchFamily="2" charset="0"/>
              </a:rPr>
              <a:t>Sentry</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SKYTRON</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25469" r="17590" b="10025"/>
          <a:stretch/>
        </p:blipFill>
        <p:spPr>
          <a:xfrm>
            <a:off x="5791200" y="1919394"/>
            <a:ext cx="1638300" cy="3147906"/>
          </a:xfrm>
          <a:prstGeom prst="rect">
            <a:avLst/>
          </a:prstGeom>
        </p:spPr>
      </p:pic>
      <p:sp>
        <p:nvSpPr>
          <p:cNvPr id="19" name="TextBox 18"/>
          <p:cNvSpPr txBox="1"/>
          <p:nvPr/>
        </p:nvSpPr>
        <p:spPr>
          <a:xfrm>
            <a:off x="5333319"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UVD Robot</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UVD ROBOTS</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20" name="Picture 1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586478" y="2171700"/>
            <a:ext cx="2216018" cy="226536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15098" y="2550861"/>
            <a:ext cx="2073909" cy="1507040"/>
          </a:xfrm>
          <a:prstGeom prst="rect">
            <a:avLst/>
          </a:prstGeom>
        </p:spPr>
      </p:pic>
      <p:sp>
        <p:nvSpPr>
          <p:cNvPr id="22" name="TextBox 21"/>
          <p:cNvSpPr txBox="1"/>
          <p:nvPr/>
        </p:nvSpPr>
        <p:spPr>
          <a:xfrm>
            <a:off x="9856153" y="4953794"/>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UV-C LED</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PUBLIC DESIGN</a:t>
            </a:r>
            <a:endParaRPr lang="en-US" b="1" dirty="0">
              <a:solidFill>
                <a:srgbClr val="72D96D"/>
              </a:solidFill>
              <a:latin typeface="Roboto Condensed Light" panose="02000000000000000000" pitchFamily="2" charset="0"/>
              <a:ea typeface="Roboto Condensed Light" panose="02000000000000000000" pitchFamily="2" charset="0"/>
            </a:endParaRPr>
          </a:p>
        </p:txBody>
      </p:sp>
      <p:sp>
        <p:nvSpPr>
          <p:cNvPr id="23" name="TextBox 22"/>
          <p:cNvSpPr txBox="1"/>
          <p:nvPr/>
        </p:nvSpPr>
        <p:spPr>
          <a:xfrm>
            <a:off x="7253876" y="4967410"/>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UV-C Lamp</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PUBLIC DESIGN</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1617174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16" name="Straight Connector 115"/>
          <p:cNvCxnSpPr>
            <a:stCxn id="104" idx="4"/>
          </p:cNvCxnSpPr>
          <p:nvPr/>
        </p:nvCxnSpPr>
        <p:spPr>
          <a:xfrm>
            <a:off x="9318936" y="23144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9890436" y="22636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0500036" y="23017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058836" y="23017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0"/>
            <a:endCxn id="78" idx="4"/>
          </p:cNvCxnSpPr>
          <p:nvPr/>
        </p:nvCxnSpPr>
        <p:spPr>
          <a:xfrm>
            <a:off x="1832776" y="1847056"/>
            <a:ext cx="48733" cy="4953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0"/>
            <a:endCxn id="64" idx="4"/>
          </p:cNvCxnSpPr>
          <p:nvPr/>
        </p:nvCxnSpPr>
        <p:spPr>
          <a:xfrm>
            <a:off x="1881509" y="2189960"/>
            <a:ext cx="829583" cy="33882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4" idx="6"/>
            <a:endCxn id="65" idx="2"/>
          </p:cNvCxnSpPr>
          <p:nvPr/>
        </p:nvCxnSpPr>
        <p:spPr>
          <a:xfrm>
            <a:off x="2787292" y="5501990"/>
            <a:ext cx="6437459" cy="2614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5" idx="6"/>
            <a:endCxn id="69" idx="6"/>
          </p:cNvCxnSpPr>
          <p:nvPr/>
        </p:nvCxnSpPr>
        <p:spPr>
          <a:xfrm>
            <a:off x="9377151" y="5763480"/>
            <a:ext cx="1757885" cy="205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344383" y="1531260"/>
            <a:ext cx="0" cy="48006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003300" y="1524000"/>
            <a:ext cx="0" cy="480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9" idx="4"/>
            <a:endCxn id="28" idx="4"/>
          </p:cNvCxnSpPr>
          <p:nvPr/>
        </p:nvCxnSpPr>
        <p:spPr>
          <a:xfrm flipH="1">
            <a:off x="1868809" y="1945048"/>
            <a:ext cx="800099" cy="41438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5"/>
          </p:cNvCxnSpPr>
          <p:nvPr/>
        </p:nvCxnSpPr>
        <p:spPr>
          <a:xfrm>
            <a:off x="2722790" y="1922730"/>
            <a:ext cx="6611928" cy="12522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0" idx="2"/>
            <a:endCxn id="34" idx="2"/>
          </p:cNvCxnSpPr>
          <p:nvPr/>
        </p:nvCxnSpPr>
        <p:spPr>
          <a:xfrm>
            <a:off x="9255436" y="3178016"/>
            <a:ext cx="174673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866900" y="263527"/>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Competitive Advantage</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742158"/>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10" name="Straight Arrow Connector 9"/>
          <p:cNvCxnSpPr/>
          <p:nvPr/>
        </p:nvCxnSpPr>
        <p:spPr>
          <a:xfrm>
            <a:off x="622300" y="6324600"/>
            <a:ext cx="1109980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22300" y="1536700"/>
            <a:ext cx="0" cy="48006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578366" y="1675090"/>
            <a:ext cx="2032000" cy="369332"/>
          </a:xfrm>
          <a:prstGeom prst="rect">
            <a:avLst/>
          </a:prstGeom>
          <a:noFill/>
        </p:spPr>
        <p:txBody>
          <a:bodyPr wrap="square" rtlCol="0">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SCALABILITY</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26" name="TextBox 25"/>
          <p:cNvSpPr txBox="1"/>
          <p:nvPr/>
        </p:nvSpPr>
        <p:spPr>
          <a:xfrm rot="16200000">
            <a:off x="-197366" y="1662390"/>
            <a:ext cx="2032000" cy="369332"/>
          </a:xfrm>
          <a:prstGeom prst="rect">
            <a:avLst/>
          </a:prstGeom>
          <a:noFill/>
        </p:spPr>
        <p:txBody>
          <a:bodyPr wrap="square" rtlCol="0">
            <a:spAutoFit/>
          </a:bodyPr>
          <a:lstStyle/>
          <a:p>
            <a:r>
              <a:rPr lang="en-US" b="1" dirty="0" smtClean="0">
                <a:solidFill>
                  <a:srgbClr val="FF0000"/>
                </a:solidFill>
                <a:latin typeface="Roboto Condensed Light" panose="02000000000000000000" pitchFamily="2" charset="0"/>
                <a:ea typeface="Roboto Condensed Light" panose="02000000000000000000" pitchFamily="2" charset="0"/>
              </a:rPr>
              <a:t>SKILL NEEDED</a:t>
            </a:r>
            <a:endParaRPr lang="en-US" b="1" dirty="0">
              <a:solidFill>
                <a:srgbClr val="FF0000"/>
              </a:solidFill>
              <a:latin typeface="Roboto Condensed Light" panose="02000000000000000000" pitchFamily="2" charset="0"/>
              <a:ea typeface="Roboto Condensed Light" panose="02000000000000000000" pitchFamily="2" charset="0"/>
            </a:endParaRPr>
          </a:p>
        </p:txBody>
      </p:sp>
      <p:sp>
        <p:nvSpPr>
          <p:cNvPr id="27" name="Oval 26"/>
          <p:cNvSpPr/>
          <p:nvPr/>
        </p:nvSpPr>
        <p:spPr>
          <a:xfrm>
            <a:off x="1743876" y="601265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28" name="Oval 27"/>
          <p:cNvSpPr/>
          <p:nvPr/>
        </p:nvSpPr>
        <p:spPr>
          <a:xfrm>
            <a:off x="1792609" y="593645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29" name="Oval 28"/>
          <p:cNvSpPr/>
          <p:nvPr/>
        </p:nvSpPr>
        <p:spPr>
          <a:xfrm>
            <a:off x="2592708" y="1792648"/>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0" name="Oval 29"/>
          <p:cNvSpPr/>
          <p:nvPr/>
        </p:nvSpPr>
        <p:spPr>
          <a:xfrm>
            <a:off x="9255436"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2" name="Oval 31"/>
          <p:cNvSpPr/>
          <p:nvPr/>
        </p:nvSpPr>
        <p:spPr>
          <a:xfrm>
            <a:off x="9830908"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3" name="Oval 32"/>
          <p:cNvSpPr/>
          <p:nvPr/>
        </p:nvSpPr>
        <p:spPr>
          <a:xfrm>
            <a:off x="10426700"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4" name="Oval 33"/>
          <p:cNvSpPr/>
          <p:nvPr/>
        </p:nvSpPr>
        <p:spPr>
          <a:xfrm>
            <a:off x="11002172"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47" name="TextBox 46"/>
          <p:cNvSpPr txBox="1"/>
          <p:nvPr/>
        </p:nvSpPr>
        <p:spPr>
          <a:xfrm>
            <a:off x="3208711" y="1524360"/>
            <a:ext cx="1390250" cy="646331"/>
          </a:xfrm>
          <a:prstGeom prst="rect">
            <a:avLst/>
          </a:prstGeom>
          <a:noFill/>
        </p:spPr>
        <p:txBody>
          <a:bodyPr wrap="square" rtlCol="0">
            <a:spAutoFit/>
          </a:bodyPr>
          <a:lstStyle/>
          <a:p>
            <a:r>
              <a:rPr lang="en-US" b="1" dirty="0">
                <a:solidFill>
                  <a:srgbClr val="72D96D"/>
                </a:solidFill>
                <a:latin typeface="Roboto Condensed Light" panose="02000000000000000000" pitchFamily="2" charset="0"/>
                <a:ea typeface="Roboto Condensed Light" panose="02000000000000000000" pitchFamily="2" charset="0"/>
              </a:rPr>
              <a:t>US ₹ 30,000</a:t>
            </a:r>
            <a:endParaRPr lang="en-US" dirty="0">
              <a:solidFill>
                <a:srgbClr val="72D96D"/>
              </a:solidFill>
              <a:latin typeface="Roboto Condensed Light" panose="02000000000000000000" pitchFamily="2" charset="0"/>
              <a:ea typeface="Roboto Condensed Light" panose="02000000000000000000" pitchFamily="2" charset="0"/>
            </a:endParaRPr>
          </a:p>
          <a:p>
            <a:endParaRPr lang="en-US" b="1" dirty="0">
              <a:solidFill>
                <a:srgbClr val="72D96D"/>
              </a:solidFill>
              <a:latin typeface="Roboto Condensed Light" panose="02000000000000000000" pitchFamily="2" charset="0"/>
              <a:ea typeface="Roboto Condensed Light" panose="02000000000000000000" pitchFamily="2" charset="0"/>
            </a:endParaRPr>
          </a:p>
        </p:txBody>
      </p:sp>
      <p:sp>
        <p:nvSpPr>
          <p:cNvPr id="48" name="TextBox 47"/>
          <p:cNvSpPr txBox="1"/>
          <p:nvPr/>
        </p:nvSpPr>
        <p:spPr>
          <a:xfrm>
            <a:off x="1896276" y="5892442"/>
            <a:ext cx="1866900" cy="369332"/>
          </a:xfrm>
          <a:prstGeom prst="rect">
            <a:avLst/>
          </a:prstGeom>
          <a:noFill/>
        </p:spPr>
        <p:txBody>
          <a:bodyPr wrap="square" rtlCol="0">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UV-C LAMP/LED</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50" name="Rectangle 49"/>
          <p:cNvSpPr/>
          <p:nvPr/>
        </p:nvSpPr>
        <p:spPr>
          <a:xfrm>
            <a:off x="2129158" y="5676160"/>
            <a:ext cx="1056700" cy="369332"/>
          </a:xfrm>
          <a:prstGeom prst="rect">
            <a:avLst/>
          </a:prstGeom>
        </p:spPr>
        <p:txBody>
          <a:bodyPr wrap="none">
            <a:spAutoFit/>
          </a:bodyPr>
          <a:lstStyle/>
          <a:p>
            <a:r>
              <a:rPr lang="en-US" b="1" dirty="0">
                <a:solidFill>
                  <a:schemeClr val="bg1"/>
                </a:solidFill>
                <a:latin typeface="Roboto Condensed Light" panose="02000000000000000000" pitchFamily="2" charset="0"/>
                <a:ea typeface="Roboto Condensed Light" panose="02000000000000000000" pitchFamily="2" charset="0"/>
              </a:rPr>
              <a:t>₹ </a:t>
            </a:r>
            <a:r>
              <a:rPr lang="en-US" b="1" dirty="0" smtClean="0">
                <a:solidFill>
                  <a:schemeClr val="bg1"/>
                </a:solidFill>
                <a:latin typeface="Roboto Condensed Light" panose="02000000000000000000" pitchFamily="2" charset="0"/>
                <a:ea typeface="Roboto Condensed Light" panose="02000000000000000000" pitchFamily="2" charset="0"/>
              </a:rPr>
              <a:t>350-500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1" name="Rectangle 50"/>
          <p:cNvSpPr/>
          <p:nvPr/>
        </p:nvSpPr>
        <p:spPr>
          <a:xfrm>
            <a:off x="10709654" y="1729300"/>
            <a:ext cx="1382110" cy="369332"/>
          </a:xfrm>
          <a:prstGeom prst="rect">
            <a:avLst/>
          </a:prstGeom>
        </p:spPr>
        <p:txBody>
          <a:bodyPr wrap="none">
            <a:spAutoFit/>
          </a:bodyPr>
          <a:lstStyle/>
          <a:p>
            <a:r>
              <a:rPr lang="en-US" b="1" dirty="0">
                <a:solidFill>
                  <a:schemeClr val="bg1"/>
                </a:solidFill>
                <a:latin typeface="Roboto Condensed Light" panose="02000000000000000000" pitchFamily="2" charset="0"/>
                <a:ea typeface="Roboto Condensed Light" panose="02000000000000000000" pitchFamily="2" charset="0"/>
              </a:rPr>
              <a:t>₹ </a:t>
            </a:r>
            <a:r>
              <a:rPr lang="en-US" b="1" dirty="0" smtClean="0">
                <a:solidFill>
                  <a:schemeClr val="bg1"/>
                </a:solidFill>
                <a:latin typeface="Roboto Condensed Light" panose="02000000000000000000" pitchFamily="2" charset="0"/>
                <a:ea typeface="Roboto Condensed Light" panose="02000000000000000000" pitchFamily="2" charset="0"/>
              </a:rPr>
              <a:t>8.75 LAKHS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2" name="Rectangle 51"/>
          <p:cNvSpPr/>
          <p:nvPr/>
        </p:nvSpPr>
        <p:spPr>
          <a:xfrm rot="5400000">
            <a:off x="9187744" y="1324441"/>
            <a:ext cx="1438727" cy="369332"/>
          </a:xfrm>
          <a:prstGeom prst="rect">
            <a:avLst/>
          </a:prstGeom>
        </p:spPr>
        <p:txBody>
          <a:bodyPr wrap="none">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1140 SENTRY</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3" name="Rectangle 52"/>
          <p:cNvSpPr/>
          <p:nvPr/>
        </p:nvSpPr>
        <p:spPr>
          <a:xfrm rot="5400000">
            <a:off x="10773230" y="2547134"/>
            <a:ext cx="1089722"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SKYTRON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4" name="Rectangle 53"/>
          <p:cNvSpPr/>
          <p:nvPr/>
        </p:nvSpPr>
        <p:spPr>
          <a:xfrm rot="5400000">
            <a:off x="10021838" y="1418524"/>
            <a:ext cx="962123"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CONNER</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5" name="Rectangle 54"/>
          <p:cNvSpPr/>
          <p:nvPr/>
        </p:nvSpPr>
        <p:spPr>
          <a:xfrm rot="5400000">
            <a:off x="8707106" y="1302252"/>
            <a:ext cx="1249060"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UVD ROBOT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7" name="TextBox 56"/>
          <p:cNvSpPr txBox="1"/>
          <p:nvPr/>
        </p:nvSpPr>
        <p:spPr>
          <a:xfrm rot="16200000">
            <a:off x="636251" y="1734622"/>
            <a:ext cx="1103428" cy="369332"/>
          </a:xfrm>
          <a:prstGeom prst="rect">
            <a:avLst/>
          </a:prstGeom>
          <a:noFill/>
        </p:spPr>
        <p:txBody>
          <a:bodyPr wrap="square" rtlCol="0">
            <a:spAutoFit/>
          </a:bodyPr>
          <a:lstStyle/>
          <a:p>
            <a:r>
              <a:rPr lang="en-US" b="1" dirty="0" smtClean="0">
                <a:solidFill>
                  <a:schemeClr val="accent1"/>
                </a:solidFill>
                <a:latin typeface="Roboto Condensed Light" panose="02000000000000000000" pitchFamily="2" charset="0"/>
                <a:ea typeface="Roboto Condensed Light" panose="02000000000000000000" pitchFamily="2" charset="0"/>
              </a:rPr>
              <a:t>SAFETY</a:t>
            </a:r>
            <a:endParaRPr lang="en-US" b="1" dirty="0">
              <a:solidFill>
                <a:schemeClr val="accent1"/>
              </a:solidFill>
              <a:latin typeface="Roboto Condensed Light" panose="02000000000000000000" pitchFamily="2" charset="0"/>
              <a:ea typeface="Roboto Condensed Light" panose="02000000000000000000" pitchFamily="2" charset="0"/>
            </a:endParaRPr>
          </a:p>
        </p:txBody>
      </p:sp>
      <p:sp>
        <p:nvSpPr>
          <p:cNvPr id="64" name="Oval 63"/>
          <p:cNvSpPr/>
          <p:nvPr/>
        </p:nvSpPr>
        <p:spPr>
          <a:xfrm>
            <a:off x="2634892" y="542579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5" name="Oval 64"/>
          <p:cNvSpPr/>
          <p:nvPr/>
        </p:nvSpPr>
        <p:spPr>
          <a:xfrm>
            <a:off x="9224751" y="568728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7" name="Oval 66"/>
          <p:cNvSpPr/>
          <p:nvPr/>
        </p:nvSpPr>
        <p:spPr>
          <a:xfrm>
            <a:off x="9843522" y="568706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8" name="Oval 67"/>
          <p:cNvSpPr/>
          <p:nvPr/>
        </p:nvSpPr>
        <p:spPr>
          <a:xfrm>
            <a:off x="10402868" y="57078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9" name="Oval 68"/>
          <p:cNvSpPr/>
          <p:nvPr/>
        </p:nvSpPr>
        <p:spPr>
          <a:xfrm>
            <a:off x="10982636" y="57078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76" name="Rectangle 75"/>
          <p:cNvSpPr/>
          <p:nvPr/>
        </p:nvSpPr>
        <p:spPr>
          <a:xfrm>
            <a:off x="11002172" y="6361188"/>
            <a:ext cx="732893"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PRICE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77" name="Oval 76"/>
          <p:cNvSpPr/>
          <p:nvPr/>
        </p:nvSpPr>
        <p:spPr>
          <a:xfrm>
            <a:off x="1756576" y="18470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78" name="Oval 77"/>
          <p:cNvSpPr/>
          <p:nvPr/>
        </p:nvSpPr>
        <p:spPr>
          <a:xfrm>
            <a:off x="1805309" y="218996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98" name="Straight Connector 97"/>
          <p:cNvCxnSpPr>
            <a:stCxn id="103" idx="4"/>
            <a:endCxn id="102" idx="4"/>
          </p:cNvCxnSpPr>
          <p:nvPr/>
        </p:nvCxnSpPr>
        <p:spPr>
          <a:xfrm flipH="1">
            <a:off x="1856109" y="2390616"/>
            <a:ext cx="851207" cy="30378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4" idx="2"/>
            <a:endCxn id="107" idx="2"/>
          </p:cNvCxnSpPr>
          <p:nvPr/>
        </p:nvCxnSpPr>
        <p:spPr>
          <a:xfrm>
            <a:off x="9242736" y="2238216"/>
            <a:ext cx="17467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1731176" y="555545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2" name="Oval 101"/>
          <p:cNvSpPr/>
          <p:nvPr/>
        </p:nvSpPr>
        <p:spPr>
          <a:xfrm>
            <a:off x="1779909" y="527605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3" name="Oval 102"/>
          <p:cNvSpPr/>
          <p:nvPr/>
        </p:nvSpPr>
        <p:spPr>
          <a:xfrm>
            <a:off x="2631116" y="22382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4" name="Oval 103"/>
          <p:cNvSpPr/>
          <p:nvPr/>
        </p:nvSpPr>
        <p:spPr>
          <a:xfrm>
            <a:off x="9242736"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5" name="Oval 104"/>
          <p:cNvSpPr/>
          <p:nvPr/>
        </p:nvSpPr>
        <p:spPr>
          <a:xfrm>
            <a:off x="9818208"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6" name="Oval 105"/>
          <p:cNvSpPr/>
          <p:nvPr/>
        </p:nvSpPr>
        <p:spPr>
          <a:xfrm>
            <a:off x="10414000"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7" name="Oval 106"/>
          <p:cNvSpPr/>
          <p:nvPr/>
        </p:nvSpPr>
        <p:spPr>
          <a:xfrm>
            <a:off x="10989472"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110" name="Straight Connector 109"/>
          <p:cNvCxnSpPr>
            <a:stCxn id="101" idx="7"/>
            <a:endCxn id="102" idx="0"/>
          </p:cNvCxnSpPr>
          <p:nvPr/>
        </p:nvCxnSpPr>
        <p:spPr>
          <a:xfrm flipH="1" flipV="1">
            <a:off x="1856109" y="5276056"/>
            <a:ext cx="5149" cy="30171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03" idx="6"/>
            <a:endCxn id="104" idx="2"/>
          </p:cNvCxnSpPr>
          <p:nvPr/>
        </p:nvCxnSpPr>
        <p:spPr>
          <a:xfrm flipV="1">
            <a:off x="2783516" y="2238216"/>
            <a:ext cx="6459220" cy="76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339255" y="1628992"/>
            <a:ext cx="699142" cy="4123183"/>
          </a:xfrm>
          <a:prstGeom prst="ellipse">
            <a:avLst/>
          </a:prstGeom>
          <a:noFill/>
          <a:ln w="38100">
            <a:solidFill>
              <a:srgbClr val="72D9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2829727" y="1640077"/>
            <a:ext cx="414809" cy="13604"/>
          </a:xfrm>
          <a:prstGeom prst="straightConnector1">
            <a:avLst/>
          </a:prstGeom>
          <a:ln w="38100">
            <a:solidFill>
              <a:srgbClr val="72D96D"/>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5" name="Rectangle 4"/>
          <p:cNvSpPr/>
          <p:nvPr/>
        </p:nvSpPr>
        <p:spPr>
          <a:xfrm>
            <a:off x="3174771" y="3125656"/>
            <a:ext cx="6191631" cy="369332"/>
          </a:xfrm>
          <a:prstGeom prst="rect">
            <a:avLst/>
          </a:prstGeom>
        </p:spPr>
        <p:txBody>
          <a:bodyPr wrap="none">
            <a:spAutoFit/>
          </a:bodyPr>
          <a:lstStyle/>
          <a:p>
            <a:pPr marL="285750" indent="-285750">
              <a:buFont typeface="Arial" panose="020B0604020202020204" pitchFamily="34" charset="0"/>
              <a:buChar char="•"/>
            </a:pPr>
            <a:r>
              <a:rPr lang="en-US" dirty="0"/>
              <a:t>Products on right are easy to use but lie in range of 5-9 lakhs.</a:t>
            </a:r>
          </a:p>
        </p:txBody>
      </p:sp>
      <p:sp>
        <p:nvSpPr>
          <p:cNvPr id="6" name="Rectangle 5"/>
          <p:cNvSpPr/>
          <p:nvPr/>
        </p:nvSpPr>
        <p:spPr>
          <a:xfrm>
            <a:off x="3169794" y="3526401"/>
            <a:ext cx="6096000" cy="923330"/>
          </a:xfrm>
          <a:prstGeom prst="rect">
            <a:avLst/>
          </a:prstGeom>
        </p:spPr>
        <p:txBody>
          <a:bodyPr>
            <a:spAutoFit/>
          </a:bodyPr>
          <a:lstStyle/>
          <a:p>
            <a:pPr marL="285750" indent="-285750">
              <a:buFont typeface="Arial" panose="020B0604020202020204" pitchFamily="34" charset="0"/>
              <a:buChar char="•"/>
            </a:pPr>
            <a:r>
              <a:rPr lang="en-US" dirty="0"/>
              <a:t>Products on left of ours are much cheaper but pose of risk of skin damage if knowledge of usage doesn’t exist. Also, they take a lot of time to sanitize</a:t>
            </a:r>
          </a:p>
        </p:txBody>
      </p:sp>
      <p:sp>
        <p:nvSpPr>
          <p:cNvPr id="7" name="Rectangle 6"/>
          <p:cNvSpPr/>
          <p:nvPr/>
        </p:nvSpPr>
        <p:spPr>
          <a:xfrm>
            <a:off x="3152582" y="4380308"/>
            <a:ext cx="6096000" cy="923330"/>
          </a:xfrm>
          <a:prstGeom prst="rect">
            <a:avLst/>
          </a:prstGeom>
        </p:spPr>
        <p:txBody>
          <a:bodyPr>
            <a:spAutoFit/>
          </a:bodyPr>
          <a:lstStyle/>
          <a:p>
            <a:pPr marL="285750" indent="-285750">
              <a:buFont typeface="Arial" panose="020B0604020202020204" pitchFamily="34" charset="0"/>
              <a:buChar char="•"/>
            </a:pPr>
            <a:r>
              <a:rPr lang="en-US" dirty="0"/>
              <a:t>We are currently the only design in market which can be available commercially which targets homes for sanitization using UVGI Lamps.</a:t>
            </a:r>
          </a:p>
        </p:txBody>
      </p:sp>
    </p:spTree>
    <p:extLst>
      <p:ext uri="{BB962C8B-B14F-4D97-AF65-F5344CB8AC3E}">
        <p14:creationId xmlns:p14="http://schemas.microsoft.com/office/powerpoint/2010/main" val="281928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3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6"/>
                                        </p:tgtEl>
                                        <p:attrNameLst>
                                          <p:attrName>style.color</p:attrName>
                                        </p:attrNameLst>
                                      </p:cBhvr>
                                      <p:to>
                                        <a:srgbClr val="FFFFFF"/>
                                      </p:to>
                                    </p:animClr>
                                  </p:childTnLst>
                                </p:cTn>
                              </p:par>
                              <p:par>
                                <p:cTn id="11" presetID="3" presetClass="emph" presetSubtype="2" fill="hold" grpId="0" nodeType="withEffect">
                                  <p:stCondLst>
                                    <p:cond delay="0"/>
                                  </p:stCondLst>
                                  <p:childTnLst>
                                    <p:animClr clrSpc="rgb" dir="cw">
                                      <p:cBhvr override="childStyle">
                                        <p:cTn id="12" dur="300" fill="hold"/>
                                        <p:tgtEl>
                                          <p:spTgt spid="5">
                                            <p:txEl>
                                              <p:pRg st="0" end="0"/>
                                            </p:txEl>
                                          </p:spTgt>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7"/>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P spid="6" grpId="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Team</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2057400" y="4851398"/>
            <a:ext cx="3276600" cy="1200329"/>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Parth Patel</a:t>
            </a:r>
          </a:p>
          <a:p>
            <a:pPr algn="ctr"/>
            <a:r>
              <a:rPr lang="en-US" b="1" dirty="0" smtClean="0">
                <a:solidFill>
                  <a:schemeClr val="bg1"/>
                </a:solidFill>
                <a:latin typeface="Roboto Condensed Light" panose="02000000000000000000" pitchFamily="2" charset="0"/>
                <a:ea typeface="Roboto Condensed Light" panose="02000000000000000000" pitchFamily="2" charset="0"/>
              </a:rPr>
              <a:t>Electronics Designer</a:t>
            </a:r>
          </a:p>
          <a:p>
            <a:pPr algn="ctr"/>
            <a:r>
              <a:rPr lang="en-US" dirty="0" smtClean="0">
                <a:solidFill>
                  <a:schemeClr val="bg1"/>
                </a:solidFill>
                <a:latin typeface="Roboto Condensed Light" panose="02000000000000000000" pitchFamily="2" charset="0"/>
                <a:ea typeface="Roboto Condensed Light" panose="02000000000000000000" pitchFamily="2" charset="0"/>
              </a:rPr>
              <a:t>3D Designer, Circuit Design and Programmer</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7277100" y="4851398"/>
            <a:ext cx="3276600" cy="923330"/>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PARIN PATEL</a:t>
            </a:r>
          </a:p>
          <a:p>
            <a:pPr algn="ctr"/>
            <a:r>
              <a:rPr lang="en-US" b="1" dirty="0" smtClean="0">
                <a:solidFill>
                  <a:schemeClr val="bg1"/>
                </a:solidFill>
                <a:latin typeface="Roboto Condensed Light" panose="02000000000000000000" pitchFamily="2" charset="0"/>
                <a:ea typeface="Roboto Condensed Light" panose="02000000000000000000" pitchFamily="2" charset="0"/>
              </a:rPr>
              <a:t>Mechanical Designer</a:t>
            </a:r>
          </a:p>
          <a:p>
            <a:pPr algn="ctr"/>
            <a:r>
              <a:rPr lang="en-US" dirty="0" smtClean="0">
                <a:solidFill>
                  <a:schemeClr val="bg1"/>
                </a:solidFill>
                <a:latin typeface="Roboto Condensed Light" panose="02000000000000000000" pitchFamily="2" charset="0"/>
                <a:ea typeface="Roboto Condensed Light" panose="02000000000000000000" pitchFamily="2" charset="0"/>
              </a:rPr>
              <a:t>3D Designer</a:t>
            </a:r>
            <a:endParaRPr lang="en-US" dirty="0">
              <a:solidFill>
                <a:schemeClr val="bg1"/>
              </a:solidFill>
              <a:latin typeface="Roboto Condensed Light" panose="02000000000000000000" pitchFamily="2" charset="0"/>
              <a:ea typeface="Roboto Condensed Light" panose="02000000000000000000" pitchFamily="2"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189" t="22778" r="47037" b="55000"/>
          <a:stretch/>
        </p:blipFill>
        <p:spPr>
          <a:xfrm>
            <a:off x="7696199" y="2496342"/>
            <a:ext cx="2179691" cy="192325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918" y="1957188"/>
            <a:ext cx="3001563" cy="30015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446652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Financial</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1146532" y="327168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5.3 M</a:t>
            </a:r>
          </a:p>
        </p:txBody>
      </p:sp>
      <p:sp>
        <p:nvSpPr>
          <p:cNvPr id="7" name="TextBox 6"/>
          <p:cNvSpPr txBox="1"/>
          <p:nvPr/>
        </p:nvSpPr>
        <p:spPr>
          <a:xfrm>
            <a:off x="1929968" y="4515637"/>
            <a:ext cx="1702709" cy="369332"/>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Initial Investment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9" name="TextBox 18"/>
          <p:cNvSpPr txBox="1"/>
          <p:nvPr/>
        </p:nvSpPr>
        <p:spPr>
          <a:xfrm>
            <a:off x="4522418" y="333646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267</a:t>
            </a:r>
          </a:p>
        </p:txBody>
      </p:sp>
      <p:sp>
        <p:nvSpPr>
          <p:cNvPr id="23" name="TextBox 22"/>
          <p:cNvSpPr txBox="1"/>
          <p:nvPr/>
        </p:nvSpPr>
        <p:spPr>
          <a:xfrm>
            <a:off x="5245642" y="4531585"/>
            <a:ext cx="2134952" cy="646331"/>
          </a:xfrm>
          <a:prstGeom prst="rect">
            <a:avLst/>
          </a:prstGeom>
          <a:noFill/>
        </p:spPr>
        <p:txBody>
          <a:bodyPr wrap="square" rtlCol="0">
            <a:spAutoFit/>
          </a:bodyPr>
          <a:lstStyle/>
          <a:p>
            <a:pPr algn="ctr"/>
            <a:r>
              <a:rPr lang="en-US" b="1" dirty="0" err="1" smtClean="0">
                <a:solidFill>
                  <a:schemeClr val="bg1"/>
                </a:solidFill>
                <a:latin typeface="Roboto Condensed Light" panose="02000000000000000000" pitchFamily="2" charset="0"/>
                <a:ea typeface="Roboto Condensed Light" panose="02000000000000000000" pitchFamily="2" charset="0"/>
              </a:rPr>
              <a:t>Avg</a:t>
            </a:r>
            <a:r>
              <a:rPr lang="en-US" b="1" dirty="0" smtClean="0">
                <a:solidFill>
                  <a:schemeClr val="bg1"/>
                </a:solidFill>
                <a:latin typeface="Roboto Condensed Light" panose="02000000000000000000" pitchFamily="2" charset="0"/>
                <a:ea typeface="Roboto Condensed Light" panose="02000000000000000000" pitchFamily="2" charset="0"/>
              </a:rPr>
              <a:t> profit ₹ 10K per unit </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4" name="Rectangle 23"/>
          <p:cNvSpPr/>
          <p:nvPr/>
        </p:nvSpPr>
        <p:spPr>
          <a:xfrm>
            <a:off x="5289698" y="3847524"/>
            <a:ext cx="2117887" cy="523220"/>
          </a:xfrm>
          <a:prstGeom prst="rect">
            <a:avLst/>
          </a:prstGeom>
        </p:spPr>
        <p:txBody>
          <a:bodyPr wrap="none">
            <a:spAutoFit/>
          </a:bodyPr>
          <a:lstStyle/>
          <a:p>
            <a:r>
              <a:rPr lang="en-US" sz="2800" dirty="0">
                <a:solidFill>
                  <a:srgbClr val="72D96D"/>
                </a:solidFill>
                <a:latin typeface="Roboto Condensed Light" panose="02000000000000000000" pitchFamily="2" charset="0"/>
                <a:ea typeface="Roboto Condensed Light" panose="02000000000000000000" pitchFamily="2" charset="0"/>
              </a:rPr>
              <a:t>Units at ₹ 30K</a:t>
            </a:r>
          </a:p>
        </p:txBody>
      </p:sp>
      <p:sp>
        <p:nvSpPr>
          <p:cNvPr id="26" name="TextBox 25"/>
          <p:cNvSpPr txBox="1"/>
          <p:nvPr/>
        </p:nvSpPr>
        <p:spPr>
          <a:xfrm>
            <a:off x="8106900" y="4531585"/>
            <a:ext cx="3024432" cy="369332"/>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After 12 Months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668813"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are looking for 12 Months financing to reach the sales of 267 Units </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7828414" y="331915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8.01 M</a:t>
            </a:r>
          </a:p>
        </p:txBody>
      </p:sp>
      <p:sp>
        <p:nvSpPr>
          <p:cNvPr id="18" name="Rectangle 17"/>
          <p:cNvSpPr/>
          <p:nvPr/>
        </p:nvSpPr>
        <p:spPr>
          <a:xfrm>
            <a:off x="8957072" y="3970444"/>
            <a:ext cx="1370888" cy="523220"/>
          </a:xfrm>
          <a:prstGeom prst="rect">
            <a:avLst/>
          </a:prstGeom>
        </p:spPr>
        <p:txBody>
          <a:bodyPr wrap="none">
            <a:spAutoFit/>
          </a:bodyPr>
          <a:lstStyle/>
          <a:p>
            <a:r>
              <a:rPr lang="en-US" sz="2800" dirty="0">
                <a:solidFill>
                  <a:srgbClr val="72D96D"/>
                </a:solidFill>
                <a:latin typeface="Roboto Condensed Light" panose="02000000000000000000" pitchFamily="2" charset="0"/>
                <a:ea typeface="Roboto Condensed Light" panose="02000000000000000000" pitchFamily="2" charset="0"/>
              </a:rPr>
              <a:t>Revenue</a:t>
            </a:r>
          </a:p>
        </p:txBody>
      </p:sp>
      <p:sp>
        <p:nvSpPr>
          <p:cNvPr id="16" name="Rectangle 15"/>
          <p:cNvSpPr/>
          <p:nvPr/>
        </p:nvSpPr>
        <p:spPr>
          <a:xfrm>
            <a:off x="1509597" y="3864374"/>
            <a:ext cx="2855269" cy="523220"/>
          </a:xfrm>
          <a:prstGeom prst="rect">
            <a:avLst/>
          </a:prstGeom>
        </p:spPr>
        <p:txBody>
          <a:bodyPr wrap="none">
            <a:spAutoFit/>
          </a:bodyPr>
          <a:lstStyle/>
          <a:p>
            <a:r>
              <a:rPr lang="en-US" sz="2800" dirty="0" smtClean="0">
                <a:solidFill>
                  <a:srgbClr val="72D96D"/>
                </a:solidFill>
                <a:latin typeface="Roboto Condensed Light" panose="02000000000000000000" pitchFamily="2" charset="0"/>
                <a:ea typeface="Roboto Condensed Light" panose="02000000000000000000" pitchFamily="2" charset="0"/>
              </a:rPr>
              <a:t>Incubation Funding</a:t>
            </a:r>
            <a:endParaRPr lang="en-US" sz="1400" dirty="0">
              <a:latin typeface="Roboto Condensed Light" panose="02000000000000000000" pitchFamily="2" charset="0"/>
              <a:ea typeface="Roboto Condensed Light" panose="02000000000000000000" pitchFamily="2"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529660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Value to society</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9111790"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This is a time to be safe ourselves and help the community be safe. Humanity first, Business second</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990601" y="2813684"/>
            <a:ext cx="10363200" cy="646331"/>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Our first motto of this design is to save the humanity and then grow in business. Thus, we have already taken the following steps for the product to be beneficial to society: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2" name="Rectangle 1"/>
          <p:cNvSpPr/>
          <p:nvPr/>
        </p:nvSpPr>
        <p:spPr>
          <a:xfrm>
            <a:off x="990600" y="3426200"/>
            <a:ext cx="9988090" cy="646331"/>
          </a:xfrm>
          <a:prstGeom prst="rect">
            <a:avLst/>
          </a:prstGeom>
        </p:spPr>
        <p:txBody>
          <a:bodyPr wrap="square">
            <a:spAutoFit/>
          </a:bodyPr>
          <a:lstStyle/>
          <a:p>
            <a:pPr marL="285750" indent="-285750">
              <a:buFont typeface="Arial" panose="020B0604020202020204" pitchFamily="34" charset="0"/>
              <a:buChar char="•"/>
            </a:pPr>
            <a:r>
              <a:rPr lang="en-US" dirty="0"/>
              <a:t>The complete design is open-source licensed under CC BY-NC-SA (Attribution-Non Commercial-Share Alike) so the already skilled makers throughout the globe can design it themselves for personal use.</a:t>
            </a:r>
          </a:p>
        </p:txBody>
      </p:sp>
      <p:sp>
        <p:nvSpPr>
          <p:cNvPr id="3" name="Rectangle 2"/>
          <p:cNvSpPr/>
          <p:nvPr/>
        </p:nvSpPr>
        <p:spPr>
          <a:xfrm>
            <a:off x="971549" y="5229933"/>
            <a:ext cx="10007141" cy="923330"/>
          </a:xfrm>
          <a:prstGeom prst="rect">
            <a:avLst/>
          </a:prstGeom>
        </p:spPr>
        <p:txBody>
          <a:bodyPr wrap="square">
            <a:spAutoFit/>
          </a:bodyPr>
          <a:lstStyle/>
          <a:p>
            <a:pPr marL="285750" indent="-285750">
              <a:buFont typeface="Arial" panose="020B0604020202020204" pitchFamily="34" charset="0"/>
              <a:buChar char="•"/>
            </a:pPr>
            <a:r>
              <a:rPr lang="en-US" dirty="0"/>
              <a:t>Since shipment of the machine overseas can be costly and due to low manufacturing cost, if the product can flourish properly if sold, a licensing fee can be charged to the vendor who wants to self manufacture the parts to sell.</a:t>
            </a:r>
          </a:p>
        </p:txBody>
      </p:sp>
      <p:sp>
        <p:nvSpPr>
          <p:cNvPr id="7" name="Rectangle 6"/>
          <p:cNvSpPr/>
          <p:nvPr/>
        </p:nvSpPr>
        <p:spPr>
          <a:xfrm>
            <a:off x="990599" y="4038716"/>
            <a:ext cx="9988091" cy="646331"/>
          </a:xfrm>
          <a:prstGeom prst="rect">
            <a:avLst/>
          </a:prstGeom>
        </p:spPr>
        <p:txBody>
          <a:bodyPr wrap="square">
            <a:spAutoFit/>
          </a:bodyPr>
          <a:lstStyle/>
          <a:p>
            <a:pPr marL="285750" indent="-285750">
              <a:buFont typeface="Arial" panose="020B0604020202020204" pitchFamily="34" charset="0"/>
              <a:buChar char="•"/>
            </a:pPr>
            <a:r>
              <a:rPr lang="en-US" dirty="0"/>
              <a:t>Keeping an easy design in mind, the maximum assembly time is less than 1 hour due to the fact that no post processing is necessary for the parts due to the brilliant design.</a:t>
            </a:r>
          </a:p>
        </p:txBody>
      </p:sp>
      <p:sp>
        <p:nvSpPr>
          <p:cNvPr id="9" name="Rectangle 8"/>
          <p:cNvSpPr/>
          <p:nvPr/>
        </p:nvSpPr>
        <p:spPr>
          <a:xfrm>
            <a:off x="990599" y="4651232"/>
            <a:ext cx="10036313" cy="646331"/>
          </a:xfrm>
          <a:prstGeom prst="rect">
            <a:avLst/>
          </a:prstGeom>
        </p:spPr>
        <p:txBody>
          <a:bodyPr wrap="square">
            <a:spAutoFit/>
          </a:bodyPr>
          <a:lstStyle/>
          <a:p>
            <a:pPr marL="285750" indent="-285750">
              <a:buFont typeface="Arial" panose="020B0604020202020204" pitchFamily="34" charset="0"/>
              <a:buChar char="•"/>
            </a:pPr>
            <a:r>
              <a:rPr lang="en-US" dirty="0"/>
              <a:t>Also, the with the low BOM, and identical electrical design and complete SMT design, the complete PCB is PCBA eligible.</a:t>
            </a:r>
          </a:p>
        </p:txBody>
      </p:sp>
    </p:spTree>
    <p:extLst>
      <p:ext uri="{BB962C8B-B14F-4D97-AF65-F5344CB8AC3E}">
        <p14:creationId xmlns:p14="http://schemas.microsoft.com/office/powerpoint/2010/main" val="40959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 fill="hold"/>
                                        <p:tgtEl>
                                          <p:spTgt spid="2"/>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7"/>
                                        </p:tgtEl>
                                        <p:attrNameLst>
                                          <p:attrName>style.color</p:attrName>
                                        </p:attrNameLst>
                                      </p:cBhvr>
                                      <p:to>
                                        <a:srgbClr val="FFFFFF"/>
                                      </p:to>
                                    </p:animClr>
                                  </p:childTnLst>
                                </p:cTn>
                              </p:par>
                              <p:par>
                                <p:cTn id="11" presetID="3" presetClass="emph" presetSubtype="2" fill="hold" grpId="1" nodeType="withEffect">
                                  <p:stCondLst>
                                    <p:cond delay="0"/>
                                  </p:stCondLst>
                                  <p:childTnLst>
                                    <p:animClr clrSpc="rgb" dir="cw">
                                      <p:cBhvr override="childStyle">
                                        <p:cTn id="12" dur="300" fill="hold"/>
                                        <p:tgtEl>
                                          <p:spTgt spid="2"/>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9"/>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7"/>
                                        </p:tgtEl>
                                        <p:attrNameLst>
                                          <p:attrName>style.color</p:attrName>
                                        </p:attrNameLst>
                                      </p:cBhvr>
                                      <p:to>
                                        <a:srgbClr val="26262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300" fill="hold"/>
                                        <p:tgtEl>
                                          <p:spTgt spid="3"/>
                                        </p:tgtEl>
                                        <p:attrNameLst>
                                          <p:attrName>style.color</p:attrName>
                                        </p:attrNameLst>
                                      </p:cBhvr>
                                      <p:to>
                                        <a:srgbClr val="FFFFFF"/>
                                      </p:to>
                                    </p:animClr>
                                  </p:childTnLst>
                                </p:cTn>
                              </p:par>
                              <p:par>
                                <p:cTn id="23" presetID="3" presetClass="emph" presetSubtype="2" fill="hold" grpId="1" nodeType="withEffect">
                                  <p:stCondLst>
                                    <p:cond delay="0"/>
                                  </p:stCondLst>
                                  <p:childTnLst>
                                    <p:animClr clrSpc="rgb" dir="cw">
                                      <p:cBhvr override="childStyle">
                                        <p:cTn id="24" dur="300" fill="hold"/>
                                        <p:tgtEl>
                                          <p:spTgt spid="9"/>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7" grpId="0"/>
      <p:bldP spid="7"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Thank You</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075702"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are pleased to help you with your queries regarding the project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3620119" y="3458854"/>
            <a:ext cx="3581400" cy="707886"/>
          </a:xfrm>
          <a:prstGeom prst="rect">
            <a:avLst/>
          </a:prstGeom>
          <a:noFill/>
        </p:spPr>
        <p:txBody>
          <a:bodyPr wrap="square" rtlCol="0">
            <a:spAutoFit/>
          </a:bodyPr>
          <a:lstStyle/>
          <a:p>
            <a:pPr algn="ctr"/>
            <a:r>
              <a:rPr lang="en-US" sz="4000" b="1" dirty="0" err="1" smtClean="0">
                <a:solidFill>
                  <a:srgbClr val="72D96D"/>
                </a:solidFill>
                <a:latin typeface="Roboto Condensed Light" panose="02000000000000000000" pitchFamily="2" charset="0"/>
                <a:ea typeface="Roboto Condensed Light" panose="02000000000000000000" pitchFamily="2" charset="0"/>
              </a:rPr>
              <a:t>Q</a:t>
            </a:r>
            <a:r>
              <a:rPr lang="en-US" sz="3200" b="1" dirty="0" err="1" smtClean="0">
                <a:solidFill>
                  <a:srgbClr val="72D96D"/>
                </a:solidFill>
                <a:latin typeface="Roboto Condensed Light" panose="02000000000000000000" pitchFamily="2" charset="0"/>
                <a:ea typeface="Roboto Condensed Light" panose="02000000000000000000" pitchFamily="2" charset="0"/>
              </a:rPr>
              <a:t>n</a:t>
            </a:r>
            <a:r>
              <a:rPr lang="en-US" sz="4000" b="1" dirty="0" err="1" smtClean="0">
                <a:solidFill>
                  <a:srgbClr val="72D96D"/>
                </a:solidFill>
                <a:latin typeface="Roboto Condensed Light" panose="02000000000000000000" pitchFamily="2" charset="0"/>
                <a:ea typeface="Roboto Condensed Light" panose="02000000000000000000" pitchFamily="2" charset="0"/>
              </a:rPr>
              <a:t>A</a:t>
            </a:r>
            <a:endParaRPr lang="en-US" sz="4000" b="1" dirty="0" smtClean="0">
              <a:solidFill>
                <a:srgbClr val="72D96D"/>
              </a:solidFill>
              <a:latin typeface="Roboto Condensed Light" panose="02000000000000000000" pitchFamily="2" charset="0"/>
              <a:ea typeface="Roboto Condensed Light" panose="02000000000000000000"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1898250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Cost Breakdown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163867"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Per unit breakdown of each component of the product is as follows:</a:t>
            </a:r>
            <a:endParaRPr lang="en-US" dirty="0">
              <a:solidFill>
                <a:schemeClr val="bg1"/>
              </a:solidFill>
              <a:latin typeface="Roboto Condensed Light" panose="02000000000000000000" pitchFamily="2" charset="0"/>
              <a:ea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674372881"/>
              </p:ext>
            </p:extLst>
          </p:nvPr>
        </p:nvGraphicFramePr>
        <p:xfrm>
          <a:off x="3022600" y="2103966"/>
          <a:ext cx="5524500" cy="4079240"/>
        </p:xfrm>
        <a:graphic>
          <a:graphicData uri="http://schemas.openxmlformats.org/drawingml/2006/table">
            <a:tbl>
              <a:tblPr firstRow="1" bandRow="1">
                <a:tableStyleId>{5C22544A-7EE6-4342-B048-85BDC9FD1C3A}</a:tableStyleId>
              </a:tblPr>
              <a:tblGrid>
                <a:gridCol w="3644900">
                  <a:extLst>
                    <a:ext uri="{9D8B030D-6E8A-4147-A177-3AD203B41FA5}">
                      <a16:colId xmlns:a16="http://schemas.microsoft.com/office/drawing/2014/main" val="3412737051"/>
                    </a:ext>
                  </a:extLst>
                </a:gridCol>
                <a:gridCol w="1879600">
                  <a:extLst>
                    <a:ext uri="{9D8B030D-6E8A-4147-A177-3AD203B41FA5}">
                      <a16:colId xmlns:a16="http://schemas.microsoft.com/office/drawing/2014/main" val="177507267"/>
                    </a:ext>
                  </a:extLst>
                </a:gridCol>
              </a:tblGrid>
              <a:tr h="370840">
                <a:tc>
                  <a:txBody>
                    <a:bodyPr/>
                    <a:lstStyle/>
                    <a:p>
                      <a:r>
                        <a:rPr lang="en-US" dirty="0" smtClean="0">
                          <a:solidFill>
                            <a:schemeClr val="bg1"/>
                          </a:solidFill>
                        </a:rPr>
                        <a:t>Item</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Price in </a:t>
                      </a:r>
                      <a:r>
                        <a:rPr lang="en-US" sz="1800" b="1"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9100039"/>
                  </a:ext>
                </a:extLst>
              </a:tr>
              <a:tr h="370840">
                <a:tc>
                  <a:txBody>
                    <a:bodyPr/>
                    <a:lstStyle/>
                    <a:p>
                      <a:r>
                        <a:rPr lang="en-US" dirty="0" smtClean="0">
                          <a:solidFill>
                            <a:schemeClr val="bg1"/>
                          </a:solidFill>
                        </a:rPr>
                        <a:t>Electronics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8446</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88834733"/>
                  </a:ext>
                </a:extLst>
              </a:tr>
              <a:tr h="370840">
                <a:tc>
                  <a:txBody>
                    <a:bodyPr/>
                    <a:lstStyle/>
                    <a:p>
                      <a:r>
                        <a:rPr lang="en-US" dirty="0" smtClean="0">
                          <a:solidFill>
                            <a:schemeClr val="bg1"/>
                          </a:solidFill>
                        </a:rPr>
                        <a:t>UV Lamps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1800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92285937"/>
                  </a:ext>
                </a:extLst>
              </a:tr>
              <a:tr h="370840">
                <a:tc>
                  <a:txBody>
                    <a:bodyPr/>
                    <a:lstStyle/>
                    <a:p>
                      <a:r>
                        <a:rPr lang="en-US" dirty="0" smtClean="0">
                          <a:solidFill>
                            <a:schemeClr val="bg1"/>
                          </a:solidFill>
                        </a:rPr>
                        <a:t>Rods</a:t>
                      </a:r>
                      <a:r>
                        <a:rPr lang="en-US" baseline="0" dirty="0" smtClean="0">
                          <a:solidFill>
                            <a:schemeClr val="bg1"/>
                          </a:solidFill>
                        </a:rPr>
                        <a:t> + Lead Screw + Nut &amp; Bolts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688777"/>
                  </a:ext>
                </a:extLst>
              </a:tr>
              <a:tr h="370840">
                <a:tc>
                  <a:txBody>
                    <a:bodyPr/>
                    <a:lstStyle/>
                    <a:p>
                      <a:r>
                        <a:rPr lang="en-US" dirty="0" smtClean="0">
                          <a:solidFill>
                            <a:schemeClr val="bg1"/>
                          </a:solidFill>
                        </a:rPr>
                        <a:t>Wood</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70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00075526"/>
                  </a:ext>
                </a:extLst>
              </a:tr>
              <a:tr h="370840">
                <a:tc>
                  <a:txBody>
                    <a:bodyPr/>
                    <a:lstStyle/>
                    <a:p>
                      <a:r>
                        <a:rPr lang="en-US" dirty="0" smtClean="0">
                          <a:solidFill>
                            <a:schemeClr val="bg1"/>
                          </a:solidFill>
                        </a:rPr>
                        <a:t>Laser</a:t>
                      </a:r>
                      <a:r>
                        <a:rPr lang="en-US" baseline="0" dirty="0" smtClean="0">
                          <a:solidFill>
                            <a:schemeClr val="bg1"/>
                          </a:solidFill>
                        </a:rPr>
                        <a:t> Cutting + 3D Printing</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868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3663408"/>
                  </a:ext>
                </a:extLst>
              </a:tr>
              <a:tr h="370840">
                <a:tc>
                  <a:txBody>
                    <a:bodyPr/>
                    <a:lstStyle/>
                    <a:p>
                      <a:r>
                        <a:rPr lang="en-US" dirty="0" smtClean="0">
                          <a:solidFill>
                            <a:schemeClr val="bg1"/>
                          </a:solidFill>
                        </a:rPr>
                        <a:t>Shipping</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2000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50461496"/>
                  </a:ext>
                </a:extLst>
              </a:tr>
              <a:tr h="370840">
                <a:tc>
                  <a:txBody>
                    <a:bodyPr/>
                    <a:lstStyle/>
                    <a:p>
                      <a:r>
                        <a:rPr lang="en-US" b="1" dirty="0" smtClean="0">
                          <a:solidFill>
                            <a:srgbClr val="72D96D"/>
                          </a:solidFill>
                        </a:rPr>
                        <a:t>Total</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b="1" dirty="0" smtClean="0">
                          <a:solidFill>
                            <a:srgbClr val="72D96D"/>
                          </a:solidFill>
                        </a:rPr>
                        <a:t>13,984</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69058770"/>
                  </a:ext>
                </a:extLst>
              </a:tr>
              <a:tr h="370840">
                <a:tc>
                  <a:txBody>
                    <a:bodyPr/>
                    <a:lstStyle/>
                    <a:p>
                      <a:r>
                        <a:rPr lang="en-US" dirty="0" smtClean="0">
                          <a:solidFill>
                            <a:schemeClr val="bg1"/>
                          </a:solidFill>
                        </a:rPr>
                        <a:t>GST (18%)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16,501</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09180670"/>
                  </a:ext>
                </a:extLst>
              </a:tr>
              <a:tr h="370840">
                <a:tc>
                  <a:txBody>
                    <a:bodyPr/>
                    <a:lstStyle/>
                    <a:p>
                      <a:r>
                        <a:rPr lang="en-US" dirty="0" smtClean="0">
                          <a:solidFill>
                            <a:schemeClr val="bg1"/>
                          </a:solidFill>
                        </a:rPr>
                        <a:t>Post Crisis Inflation (20%)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19,801</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86230569"/>
                  </a:ext>
                </a:extLst>
              </a:tr>
              <a:tr h="370840">
                <a:tc>
                  <a:txBody>
                    <a:bodyPr/>
                    <a:lstStyle/>
                    <a:p>
                      <a:r>
                        <a:rPr lang="en-US" b="1" dirty="0" smtClean="0">
                          <a:solidFill>
                            <a:srgbClr val="72D96D"/>
                          </a:solidFill>
                        </a:rPr>
                        <a:t>Round off</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b="1" dirty="0" smtClean="0">
                          <a:solidFill>
                            <a:srgbClr val="72D96D"/>
                          </a:solidFill>
                        </a:rPr>
                        <a:t>20,000</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9007006"/>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754187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Mechanical Construction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7983276"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To focus on easy manufacturability and scalability we have chosen the materials wisely</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6331266" y="2256549"/>
            <a:ext cx="5517833" cy="4524315"/>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Important points what we kept in mind while design:</a:t>
            </a:r>
          </a:p>
          <a:p>
            <a:pPr marL="285750" indent="-285750">
              <a:buFont typeface="Arial" panose="020B0604020202020204" pitchFamily="34" charset="0"/>
              <a:buChar char="•"/>
            </a:pPr>
            <a:r>
              <a:rPr lang="en-US" dirty="0" smtClean="0"/>
              <a:t>Key point of focus was the easy manufacturability of the machine at the time of design due to which each component of the design has more than one feature due to which no. of unique </a:t>
            </a:r>
            <a:r>
              <a:rPr lang="en-US" dirty="0"/>
              <a:t>p</a:t>
            </a:r>
            <a:r>
              <a:rPr lang="en-US" dirty="0" smtClean="0"/>
              <a:t>arts in design decrease.</a:t>
            </a:r>
          </a:p>
          <a:p>
            <a:pPr marL="285750" indent="-285750">
              <a:buFont typeface="Arial" panose="020B0604020202020204" pitchFamily="34" charset="0"/>
              <a:buChar char="•"/>
            </a:pPr>
            <a:r>
              <a:rPr lang="en-US" dirty="0" smtClean="0"/>
              <a:t>Keeping in Mind the manufacturing process mainly being FDM Manufacturing and Laser cutting, each 3D printed part is designed so it can print without any support or overhang. Also, laser cut parts were kept in mind to be of continuous contour so as to optimize cutting time.</a:t>
            </a:r>
          </a:p>
          <a:p>
            <a:pPr marL="285750" indent="-285750">
              <a:buFont typeface="Arial" panose="020B0604020202020204" pitchFamily="34" charset="0"/>
              <a:buChar char="•"/>
            </a:pPr>
            <a:r>
              <a:rPr lang="en-US" dirty="0" smtClean="0"/>
              <a:t>In case of mass production, each 3D printable part is designed to be easily injection moldable without much extra hassle.</a:t>
            </a:r>
          </a:p>
          <a:p>
            <a:pPr marL="285750" indent="-285750">
              <a:buFont typeface="Arial" panose="020B0604020202020204" pitchFamily="34" charset="0"/>
              <a:buChar char="•"/>
            </a:pPr>
            <a:r>
              <a:rPr lang="en-US" dirty="0" smtClean="0"/>
              <a:t>Due to symmetric design, the COM lies inside the robot body for a stable operation and COG lies at bottom to avoid topple condition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5225" t="25695" r="28299" b="9105"/>
          <a:stretch/>
        </p:blipFill>
        <p:spPr>
          <a:xfrm>
            <a:off x="1866900" y="1594811"/>
            <a:ext cx="3743778" cy="5186053"/>
          </a:xfrm>
          <a:prstGeom prst="rect">
            <a:avLst/>
          </a:prstGeom>
        </p:spPr>
      </p:pic>
    </p:spTree>
    <p:extLst>
      <p:ext uri="{BB962C8B-B14F-4D97-AF65-F5344CB8AC3E}">
        <p14:creationId xmlns:p14="http://schemas.microsoft.com/office/powerpoint/2010/main" val="1493688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Electronic Construction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712094"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To focus on future upgrades and easy repairs following design was made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6343966" y="2026581"/>
            <a:ext cx="5517833" cy="3139321"/>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Important points what we kept in mind while design:</a:t>
            </a:r>
          </a:p>
          <a:p>
            <a:pPr marL="285750" indent="-285750">
              <a:buFont typeface="Arial" panose="020B0604020202020204" pitchFamily="34" charset="0"/>
              <a:buChar char="•"/>
            </a:pPr>
            <a:r>
              <a:rPr lang="en-US" dirty="0" smtClean="0"/>
              <a:t>Easy upgrades in future by choosing an independent master slave electronics setup where the function of microcontroller focuses only on motion of robot and all other functions are slave driven.</a:t>
            </a:r>
          </a:p>
          <a:p>
            <a:pPr marL="285750" indent="-285750">
              <a:buFont typeface="Arial" panose="020B0604020202020204" pitchFamily="34" charset="0"/>
              <a:buChar char="•"/>
            </a:pPr>
            <a:r>
              <a:rPr lang="en-US" dirty="0" smtClean="0"/>
              <a:t>Presence of indicator LED against each fuse so as to easily detect and correct the fault.</a:t>
            </a:r>
          </a:p>
          <a:p>
            <a:pPr marL="285750" indent="-285750">
              <a:buFont typeface="Arial" panose="020B0604020202020204" pitchFamily="34" charset="0"/>
              <a:buChar char="•"/>
            </a:pPr>
            <a:r>
              <a:rPr lang="en-US" dirty="0" smtClean="0"/>
              <a:t>Presence of multiple low capacitance and inductive fuses to detect a parasitic free fault.</a:t>
            </a:r>
          </a:p>
          <a:p>
            <a:pPr marL="285750" indent="-285750">
              <a:buFont typeface="Arial" panose="020B0604020202020204" pitchFamily="34" charset="0"/>
              <a:buChar char="•"/>
            </a:pPr>
            <a:r>
              <a:rPr lang="en-US" dirty="0" smtClean="0"/>
              <a:t>Use of higher ratings parts with a minimum safety factor of 2 so as for easy electronics upgrades in near future.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349964"/>
            <a:ext cx="5219700" cy="2492554"/>
          </a:xfrm>
          <a:prstGeom prst="rect">
            <a:avLst/>
          </a:prstGeom>
        </p:spPr>
      </p:pic>
    </p:spTree>
    <p:extLst>
      <p:ext uri="{BB962C8B-B14F-4D97-AF65-F5344CB8AC3E}">
        <p14:creationId xmlns:p14="http://schemas.microsoft.com/office/powerpoint/2010/main" val="1112020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chemeClr val="bg1"/>
                </a:solidFill>
                <a:latin typeface="Roboto Condensed Light" panose="02000000000000000000" pitchFamily="2" charset="0"/>
                <a:ea typeface="Roboto Condensed Light" panose="02000000000000000000" pitchFamily="2" charset="0"/>
              </a:rPr>
              <a:t>Problem</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Content Placeholder 2"/>
          <p:cNvSpPr>
            <a:spLocks noGrp="1"/>
          </p:cNvSpPr>
          <p:nvPr>
            <p:ph idx="1"/>
          </p:nvPr>
        </p:nvSpPr>
        <p:spPr>
          <a:xfrm>
            <a:off x="838200" y="1825625"/>
            <a:ext cx="10515600" cy="944316"/>
          </a:xfrm>
          <a:solidFill>
            <a:schemeClr val="tx1"/>
          </a:solidFill>
        </p:spPr>
        <p:txBody>
          <a:bodyPr>
            <a:normAutofit/>
          </a:bodyPr>
          <a:lstStyle/>
          <a:p>
            <a:r>
              <a:rPr lang="en-US" b="1" dirty="0" smtClean="0">
                <a:latin typeface="Roboto Condensed Light" panose="02000000000000000000" pitchFamily="2" charset="0"/>
                <a:ea typeface="Roboto Condensed Light" panose="02000000000000000000" pitchFamily="2" charset="0"/>
              </a:rPr>
              <a:t>KNOWLEDGE</a:t>
            </a:r>
            <a:r>
              <a:rPr lang="en-US" dirty="0" smtClean="0">
                <a:latin typeface="Roboto Condensed Light" panose="02000000000000000000" pitchFamily="2" charset="0"/>
                <a:ea typeface="Roboto Condensed Light" panose="02000000000000000000" pitchFamily="2" charset="0"/>
              </a:rPr>
              <a:t> of proper procedure to sanitize your environment is an important requirement to stay safe.</a:t>
            </a: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6" name="Rectangle 5"/>
          <p:cNvSpPr/>
          <p:nvPr/>
        </p:nvSpPr>
        <p:spPr>
          <a:xfrm>
            <a:off x="838200" y="3343645"/>
            <a:ext cx="10188712" cy="1255728"/>
          </a:xfrm>
          <a:prstGeom prst="rect">
            <a:avLst/>
          </a:prstGeom>
          <a:solidFill>
            <a:schemeClr val="tx1"/>
          </a:solidFill>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b="1" smtClean="0">
                <a:latin typeface="Roboto Condensed Light" panose="02000000000000000000" pitchFamily="2" charset="0"/>
                <a:ea typeface="Roboto Condensed Light" panose="02000000000000000000" pitchFamily="2" charset="0"/>
              </a:rPr>
              <a:t>AVAILIBILITY</a:t>
            </a:r>
            <a:r>
              <a:rPr lang="en-US" sz="2800" smtClean="0">
                <a:latin typeface="Roboto Condensed Light" panose="02000000000000000000" pitchFamily="2" charset="0"/>
                <a:ea typeface="Roboto Condensed Light" panose="02000000000000000000" pitchFamily="2" charset="0"/>
              </a:rPr>
              <a:t> of proper cleaning equipment is essential for an effective clean.</a:t>
            </a:r>
            <a:endParaRPr lang="en-US" sz="2800" dirty="0">
              <a:latin typeface="Roboto Condensed Light" panose="02000000000000000000" pitchFamily="2" charset="0"/>
              <a:ea typeface="Roboto Condensed Light" panose="02000000000000000000" pitchFamily="2" charset="0"/>
            </a:endParaRPr>
          </a:p>
        </p:txBody>
      </p:sp>
      <p:sp>
        <p:nvSpPr>
          <p:cNvPr id="7" name="Rectangle 6"/>
          <p:cNvSpPr/>
          <p:nvPr/>
        </p:nvSpPr>
        <p:spPr>
          <a:xfrm>
            <a:off x="838200" y="5173077"/>
            <a:ext cx="6957354" cy="480131"/>
          </a:xfrm>
          <a:prstGeom prst="rect">
            <a:avLst/>
          </a:prstGeom>
          <a:solidFill>
            <a:schemeClr val="tx1"/>
          </a:solidFill>
        </p:spPr>
        <p:txBody>
          <a:bodyPr vert="horz" lIns="91440" tIns="45720" rIns="91440" bIns="45720" rtlCol="0">
            <a:normAutofit fontScale="85000" lnSpcReduction="10000"/>
          </a:bodyPr>
          <a:lstStyle/>
          <a:p>
            <a:pPr marL="228600" indent="-228600">
              <a:lnSpc>
                <a:spcPct val="90000"/>
              </a:lnSpc>
              <a:spcBef>
                <a:spcPts val="1000"/>
              </a:spcBef>
              <a:buFont typeface="Arial" panose="020B0604020202020204" pitchFamily="34" charset="0"/>
              <a:buChar char="•"/>
            </a:pPr>
            <a:r>
              <a:rPr lang="en-US" sz="2800" b="1" dirty="0">
                <a:latin typeface="Roboto Condensed Light" panose="02000000000000000000" pitchFamily="2" charset="0"/>
                <a:ea typeface="Roboto Condensed Light" panose="02000000000000000000" pitchFamily="2" charset="0"/>
              </a:rPr>
              <a:t>TIME</a:t>
            </a:r>
            <a:r>
              <a:rPr lang="en-US" sz="2800" dirty="0">
                <a:latin typeface="Roboto Condensed Light" panose="02000000000000000000" pitchFamily="2" charset="0"/>
                <a:ea typeface="Roboto Condensed Light" panose="02000000000000000000" pitchFamily="2" charset="0"/>
              </a:rPr>
              <a:t> is essential for a proper cleaning in house.</a:t>
            </a:r>
          </a:p>
        </p:txBody>
      </p:sp>
    </p:spTree>
    <p:extLst>
      <p:ext uri="{BB962C8B-B14F-4D97-AF65-F5344CB8AC3E}">
        <p14:creationId xmlns:p14="http://schemas.microsoft.com/office/powerpoint/2010/main" val="37459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 fill="hold"/>
                                        <p:tgtEl>
                                          <p:spTgt spid="3">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6"/>
                                        </p:tgtEl>
                                        <p:attrNameLst>
                                          <p:attrName>style.color</p:attrName>
                                        </p:attrNameLst>
                                      </p:cBhvr>
                                      <p:to>
                                        <a:srgbClr val="FFFFFF"/>
                                      </p:to>
                                    </p:animClr>
                                  </p:childTnLst>
                                </p:cTn>
                              </p:par>
                              <p:par>
                                <p:cTn id="11" presetID="3" presetClass="emph" presetSubtype="2" fill="hold" grpId="1" nodeType="withEffect">
                                  <p:stCondLst>
                                    <p:cond delay="0"/>
                                  </p:stCondLst>
                                  <p:childTnLst>
                                    <p:animClr clrSpc="rgb" dir="cw">
                                      <p:cBhvr override="childStyle">
                                        <p:cTn id="12" dur="300" fill="hold"/>
                                        <p:tgtEl>
                                          <p:spTgt spid="3">
                                            <p:txEl>
                                              <p:pRg st="0" end="0"/>
                                            </p:txEl>
                                          </p:spTgt>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7"/>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animBg="1"/>
      <p:bldP spid="6"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chemeClr val="bg1"/>
                </a:solidFill>
                <a:latin typeface="Roboto Condensed Light" panose="02000000000000000000" pitchFamily="2" charset="0"/>
                <a:ea typeface="Roboto Condensed Light" panose="02000000000000000000" pitchFamily="2" charset="0"/>
              </a:rPr>
              <a:t>Solution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729456"/>
            <a:ext cx="635000" cy="11560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5" name="Content Placeholder 4"/>
          <p:cNvSpPr>
            <a:spLocks noGrp="1"/>
          </p:cNvSpPr>
          <p:nvPr>
            <p:ph idx="1"/>
          </p:nvPr>
        </p:nvSpPr>
        <p:spPr>
          <a:xfrm>
            <a:off x="1866900" y="1488678"/>
            <a:ext cx="9220200" cy="511175"/>
          </a:xfrm>
        </p:spPr>
        <p:txBody>
          <a:bodyPr/>
          <a:lstStyle/>
          <a:p>
            <a:pPr marL="0" indent="0">
              <a:buNone/>
            </a:pPr>
            <a:r>
              <a:rPr lang="en-US" dirty="0" smtClean="0">
                <a:solidFill>
                  <a:schemeClr val="bg1"/>
                </a:solidFill>
                <a:latin typeface="Roboto Condensed Light" panose="02000000000000000000" pitchFamily="2" charset="0"/>
                <a:ea typeface="Roboto Condensed Light" panose="02000000000000000000" pitchFamily="2" charset="0"/>
              </a:rPr>
              <a:t>An automated robotic system for customer to</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5214033"/>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ENSURE EFFICIENT</a:t>
            </a:r>
          </a:p>
          <a:p>
            <a:pPr algn="ctr"/>
            <a:r>
              <a:rPr lang="en-US" dirty="0" smtClean="0">
                <a:latin typeface="Roboto Condensed Light" panose="02000000000000000000" pitchFamily="2" charset="0"/>
                <a:ea typeface="Roboto Condensed Light" panose="02000000000000000000" pitchFamily="2" charset="0"/>
              </a:rPr>
              <a:t>cleaning of the environment</a:t>
            </a:r>
            <a:endParaRPr lang="en-US" dirty="0">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4533900" y="5194298"/>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ENSURE SAFETY</a:t>
            </a:r>
          </a:p>
          <a:p>
            <a:pPr algn="ctr"/>
            <a:r>
              <a:rPr lang="en-US" dirty="0">
                <a:latin typeface="Roboto Condensed Light" panose="02000000000000000000" pitchFamily="2" charset="0"/>
                <a:ea typeface="Roboto Condensed Light" panose="02000000000000000000" pitchFamily="2" charset="0"/>
              </a:rPr>
              <a:t>o</a:t>
            </a:r>
            <a:r>
              <a:rPr lang="en-US" dirty="0" smtClean="0">
                <a:latin typeface="Roboto Condensed Light" panose="02000000000000000000" pitchFamily="2" charset="0"/>
                <a:ea typeface="Roboto Condensed Light" panose="02000000000000000000" pitchFamily="2" charset="0"/>
              </a:rPr>
              <a:t>f human being and surrounding</a:t>
            </a:r>
            <a:endParaRPr lang="en-US" dirty="0">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8077200" y="5194299"/>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PROPER UTILIZATION</a:t>
            </a:r>
          </a:p>
          <a:p>
            <a:pPr algn="ctr"/>
            <a:r>
              <a:rPr lang="en-US" dirty="0">
                <a:latin typeface="Roboto Condensed Light" panose="02000000000000000000" pitchFamily="2" charset="0"/>
                <a:ea typeface="Roboto Condensed Light" panose="02000000000000000000" pitchFamily="2" charset="0"/>
              </a:rPr>
              <a:t>o</a:t>
            </a:r>
            <a:r>
              <a:rPr lang="en-US" dirty="0" smtClean="0">
                <a:latin typeface="Roboto Condensed Light" panose="02000000000000000000" pitchFamily="2" charset="0"/>
                <a:ea typeface="Roboto Condensed Light" panose="02000000000000000000" pitchFamily="2" charset="0"/>
              </a:rPr>
              <a:t>f the time</a:t>
            </a:r>
            <a:endParaRPr lang="en-US" dirty="0">
              <a:latin typeface="Roboto Condensed Light" panose="02000000000000000000" pitchFamily="2" charset="0"/>
              <a:ea typeface="Roboto Condensed Light" panose="02000000000000000000" pitchFamily="2"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0588" y="3123406"/>
            <a:ext cx="2306715" cy="188340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144" y="3123406"/>
            <a:ext cx="2842111" cy="188340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3900" y="2963949"/>
            <a:ext cx="2743200" cy="2042865"/>
          </a:xfrm>
          <a:prstGeom prst="rect">
            <a:avLst/>
          </a:prstGeom>
        </p:spPr>
      </p:pic>
    </p:spTree>
    <p:extLst>
      <p:ext uri="{BB962C8B-B14F-4D97-AF65-F5344CB8AC3E}">
        <p14:creationId xmlns:p14="http://schemas.microsoft.com/office/powerpoint/2010/main" val="17879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300" fill="hold"/>
                                        <p:tgtEl>
                                          <p:spTgt spid="6"/>
                                        </p:tgtEl>
                                        <p:attrNameLst>
                                          <p:attrName>style.color</p:attrName>
                                        </p:attrNameLst>
                                      </p:cBhvr>
                                      <p:to>
                                        <a:srgbClr val="FFFFFF"/>
                                      </p:to>
                                    </p:animClr>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300" fill="hold"/>
                                        <p:tgtEl>
                                          <p:spTgt spid="7"/>
                                        </p:tgtEl>
                                        <p:attrNameLst>
                                          <p:attrName>style.color</p:attrName>
                                        </p:attrNameLst>
                                      </p:cBhvr>
                                      <p:to>
                                        <a:srgbClr val="FFFFFF"/>
                                      </p:to>
                                    </p:animClr>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3" presetClass="emph" presetSubtype="2" fill="hold" grpId="0" nodeType="withEffect">
                                  <p:stCondLst>
                                    <p:cond delay="0"/>
                                  </p:stCondLst>
                                  <p:childTnLst>
                                    <p:animClr clrSpc="rgb" dir="cw">
                                      <p:cBhvr override="childStyle">
                                        <p:cTn id="24" dur="300" fill="hold"/>
                                        <p:tgtEl>
                                          <p:spTgt spid="8"/>
                                        </p:tgtEl>
                                        <p:attrNameLst>
                                          <p:attrName>style.color</p:attrName>
                                        </p:attrNameLst>
                                      </p:cBhvr>
                                      <p:to>
                                        <a:srgbClr val="FFFFFF"/>
                                      </p:to>
                                    </p:animClr>
                                  </p:childTnLst>
                                </p:cTn>
                              </p:par>
                              <p:par>
                                <p:cTn id="25" presetID="3" presetClass="emph" presetSubtype="2" fill="hold" grpId="1" nodeType="withEffect">
                                  <p:stCondLst>
                                    <p:cond delay="0"/>
                                  </p:stCondLst>
                                  <p:childTnLst>
                                    <p:animClr clrSpc="rgb" dir="cw">
                                      <p:cBhvr override="childStyle">
                                        <p:cTn id="26" dur="300" fill="hold"/>
                                        <p:tgtEl>
                                          <p:spTgt spid="7"/>
                                        </p:tgtEl>
                                        <p:attrNameLst>
                                          <p:attrName>style.color</p:attrName>
                                        </p:attrNameLst>
                                      </p:cBhvr>
                                      <p:to>
                                        <a:srgbClr val="262626"/>
                                      </p:to>
                                    </p:animClr>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Validation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1219200" y="267847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5,29,000</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905015" y="3204589"/>
            <a:ext cx="4403706"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Confirmed </a:t>
            </a:r>
            <a:r>
              <a:rPr lang="en-US" dirty="0">
                <a:solidFill>
                  <a:schemeClr val="bg1"/>
                </a:solidFill>
                <a:latin typeface="Roboto Condensed Light" panose="02000000000000000000" pitchFamily="2" charset="0"/>
                <a:ea typeface="Roboto Condensed Light" panose="02000000000000000000" pitchFamily="2" charset="0"/>
              </a:rPr>
              <a:t>c</a:t>
            </a:r>
            <a:r>
              <a:rPr lang="en-US" dirty="0" smtClean="0">
                <a:solidFill>
                  <a:schemeClr val="bg1"/>
                </a:solidFill>
                <a:latin typeface="Roboto Condensed Light" panose="02000000000000000000" pitchFamily="2" charset="0"/>
                <a:ea typeface="Roboto Condensed Light" panose="02000000000000000000" pitchFamily="2" charset="0"/>
              </a:rPr>
              <a:t>ases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2180827" y="2216806"/>
            <a:ext cx="1564852" cy="461665"/>
          </a:xfrm>
          <a:prstGeom prst="rect">
            <a:avLst/>
          </a:prstGeom>
          <a:noFill/>
        </p:spPr>
        <p:txBody>
          <a:bodyPr wrap="none" rtlCol="0">
            <a:spAutoFit/>
          </a:bodyPr>
          <a:lstStyle/>
          <a:p>
            <a:r>
              <a:rPr lang="en-US" sz="2400" b="1" dirty="0" smtClean="0">
                <a:solidFill>
                  <a:schemeClr val="bg1"/>
                </a:solidFill>
                <a:latin typeface="Roboto Condensed Light" panose="02000000000000000000" pitchFamily="2" charset="0"/>
                <a:ea typeface="Roboto Condensed Light" panose="02000000000000000000" pitchFamily="2" charset="0"/>
              </a:rPr>
              <a:t>google.com</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sp>
        <p:nvSpPr>
          <p:cNvPr id="9" name="TextBox 8"/>
          <p:cNvSpPr txBox="1"/>
          <p:nvPr/>
        </p:nvSpPr>
        <p:spPr>
          <a:xfrm>
            <a:off x="1222244" y="4031837"/>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3,10,000</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0" name="TextBox 9"/>
          <p:cNvSpPr txBox="1"/>
          <p:nvPr/>
        </p:nvSpPr>
        <p:spPr>
          <a:xfrm>
            <a:off x="911106" y="4557955"/>
            <a:ext cx="4397615"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Recovered </a:t>
            </a:r>
            <a:r>
              <a:rPr lang="en-US" dirty="0">
                <a:solidFill>
                  <a:schemeClr val="bg1"/>
                </a:solidFill>
                <a:latin typeface="Roboto Condensed Light" panose="02000000000000000000" pitchFamily="2" charset="0"/>
                <a:ea typeface="Roboto Condensed Light" panose="02000000000000000000" pitchFamily="2" charset="0"/>
              </a:rPr>
              <a:t>c</a:t>
            </a:r>
            <a:r>
              <a:rPr lang="en-US" dirty="0" smtClean="0">
                <a:solidFill>
                  <a:schemeClr val="bg1"/>
                </a:solidFill>
                <a:latin typeface="Roboto Condensed Light" panose="02000000000000000000" pitchFamily="2" charset="0"/>
                <a:ea typeface="Roboto Condensed Light" panose="02000000000000000000" pitchFamily="2" charset="0"/>
              </a:rPr>
              <a:t>ases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1" name="TextBox 10"/>
          <p:cNvSpPr txBox="1"/>
          <p:nvPr/>
        </p:nvSpPr>
        <p:spPr>
          <a:xfrm>
            <a:off x="1219200" y="5378890"/>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16,095</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2" name="TextBox 11"/>
          <p:cNvSpPr txBox="1"/>
          <p:nvPr/>
        </p:nvSpPr>
        <p:spPr>
          <a:xfrm>
            <a:off x="1415540" y="5905008"/>
            <a:ext cx="3382656"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Deaths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7632700" y="26765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93%</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7939653" y="3202714"/>
            <a:ext cx="3161442"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Kill rate of UC-C Germicidal Lamp</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5" name="TextBox 14"/>
          <p:cNvSpPr txBox="1"/>
          <p:nvPr/>
        </p:nvSpPr>
        <p:spPr>
          <a:xfrm>
            <a:off x="8954609" y="2216805"/>
            <a:ext cx="886781" cy="461665"/>
          </a:xfrm>
          <a:prstGeom prst="rect">
            <a:avLst/>
          </a:prstGeom>
          <a:noFill/>
        </p:spPr>
        <p:txBody>
          <a:bodyPr wrap="none" rtlCol="0">
            <a:spAutoFit/>
          </a:bodyPr>
          <a:lstStyle/>
          <a:p>
            <a:pPr algn="ctr"/>
            <a:r>
              <a:rPr lang="en-US" sz="2400" b="1" dirty="0" smtClean="0">
                <a:solidFill>
                  <a:schemeClr val="bg1"/>
                </a:solidFill>
                <a:latin typeface="Roboto Condensed Light" panose="02000000000000000000" pitchFamily="2" charset="0"/>
                <a:ea typeface="Roboto Condensed Light" panose="02000000000000000000" pitchFamily="2" charset="0"/>
              </a:rPr>
              <a:t>rti.org</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sp>
        <p:nvSpPr>
          <p:cNvPr id="20" name="TextBox 19"/>
          <p:cNvSpPr txBox="1"/>
          <p:nvPr/>
        </p:nvSpPr>
        <p:spPr>
          <a:xfrm>
            <a:off x="7772400" y="504066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95%</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21" name="TextBox 20"/>
          <p:cNvSpPr txBox="1"/>
          <p:nvPr/>
        </p:nvSpPr>
        <p:spPr>
          <a:xfrm>
            <a:off x="7943850" y="5539510"/>
            <a:ext cx="2959100" cy="923330"/>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Chances of Asthma to people in contact with liquid disinfectants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2" name="TextBox 21"/>
          <p:cNvSpPr txBox="1"/>
          <p:nvPr/>
        </p:nvSpPr>
        <p:spPr>
          <a:xfrm>
            <a:off x="8479563" y="4580873"/>
            <a:ext cx="2116284" cy="461665"/>
          </a:xfrm>
          <a:prstGeom prst="rect">
            <a:avLst/>
          </a:prstGeom>
          <a:noFill/>
        </p:spPr>
        <p:txBody>
          <a:bodyPr wrap="none" rtlCol="0">
            <a:spAutoFit/>
          </a:bodyPr>
          <a:lstStyle/>
          <a:p>
            <a:pPr algn="ctr"/>
            <a:r>
              <a:rPr lang="en-US" sz="2400" b="1" dirty="0">
                <a:solidFill>
                  <a:schemeClr val="bg1"/>
                </a:solidFill>
                <a:latin typeface="Roboto Condensed Light" panose="02000000000000000000" pitchFamily="2" charset="0"/>
                <a:ea typeface="Roboto Condensed Light" panose="02000000000000000000" pitchFamily="2" charset="0"/>
              </a:rPr>
              <a:t>n</a:t>
            </a:r>
            <a:r>
              <a:rPr lang="en-US" sz="2400" b="1" dirty="0" smtClean="0">
                <a:solidFill>
                  <a:schemeClr val="bg1"/>
                </a:solidFill>
                <a:latin typeface="Roboto Condensed Light" panose="02000000000000000000" pitchFamily="2" charset="0"/>
                <a:ea typeface="Roboto Condensed Light" panose="02000000000000000000" pitchFamily="2" charset="0"/>
              </a:rPr>
              <a:t>cbi.nlm.nih.gov</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12923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Size</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840,130</a:t>
            </a:r>
          </a:p>
        </p:txBody>
      </p:sp>
      <p:sp>
        <p:nvSpPr>
          <p:cNvPr id="7" name="TextBox 6"/>
          <p:cNvSpPr txBox="1"/>
          <p:nvPr/>
        </p:nvSpPr>
        <p:spPr>
          <a:xfrm>
            <a:off x="1208609" y="3553069"/>
            <a:ext cx="3145413"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Total Market in India</a:t>
            </a:r>
          </a:p>
          <a:p>
            <a:pPr algn="ctr"/>
            <a:r>
              <a:rPr lang="en-US" dirty="0" smtClean="0">
                <a:solidFill>
                  <a:schemeClr val="bg1"/>
                </a:solidFill>
                <a:latin typeface="Roboto Condensed Light" panose="02000000000000000000" pitchFamily="2" charset="0"/>
                <a:ea typeface="Roboto Condensed Light" panose="02000000000000000000" pitchFamily="2" charset="0"/>
              </a:rPr>
              <a:t>Total number of doctors in India*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TextBox 2"/>
          <p:cNvSpPr txBox="1"/>
          <p:nvPr/>
        </p:nvSpPr>
        <p:spPr>
          <a:xfrm>
            <a:off x="647700" y="5715000"/>
            <a:ext cx="5824030" cy="600164"/>
          </a:xfrm>
          <a:prstGeom prst="rect">
            <a:avLst/>
          </a:prstGeom>
          <a:noFill/>
        </p:spPr>
        <p:txBody>
          <a:bodyPr wrap="none" rtlCol="0">
            <a:spAutoFit/>
          </a:bodyPr>
          <a:lstStyle/>
          <a:p>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a:solidFill>
                  <a:schemeClr val="tx1">
                    <a:lumMod val="50000"/>
                    <a:lumOff val="50000"/>
                  </a:schemeClr>
                </a:solidFill>
                <a:latin typeface="Roboto Condensed Light" panose="02000000000000000000" pitchFamily="2" charset="0"/>
                <a:ea typeface="Roboto Condensed Light" panose="02000000000000000000" pitchFamily="2" charset="0"/>
              </a:rPr>
              <a:t>Source: www.ncbi.nlm.nih.gov</a:t>
            </a:r>
            <a:endPar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endParaRPr>
          </a:p>
          <a:p>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a:solidFill>
                  <a:schemeClr val="tx1">
                    <a:lumMod val="50000"/>
                    <a:lumOff val="50000"/>
                  </a:schemeClr>
                </a:solidFill>
                <a:latin typeface="Roboto Condensed Light" panose="02000000000000000000" pitchFamily="2" charset="0"/>
                <a:ea typeface="Roboto Condensed Light" panose="02000000000000000000" pitchFamily="2" charset="0"/>
              </a:rPr>
              <a:t>Source: </a:t>
            </a:r>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shodhganga.inflibnet.ac.in (Total Clinics : 15,403, assuming each hospital is owned by a trio)</a:t>
            </a:r>
          </a:p>
          <a:p>
            <a:r>
              <a:rPr lang="en-US" sz="1100" baseline="300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With initial produce of 30 units per months and 20% growth rate per month</a:t>
            </a:r>
          </a:p>
        </p:txBody>
      </p:sp>
      <p:sp>
        <p:nvSpPr>
          <p:cNvPr id="19" name="TextBox 18"/>
          <p:cNvSpPr txBox="1"/>
          <p:nvPr/>
        </p:nvSpPr>
        <p:spPr>
          <a:xfrm>
            <a:off x="4362616"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46,209</a:t>
            </a:r>
          </a:p>
        </p:txBody>
      </p:sp>
      <p:sp>
        <p:nvSpPr>
          <p:cNvPr id="23" name="TextBox 22"/>
          <p:cNvSpPr txBox="1"/>
          <p:nvPr/>
        </p:nvSpPr>
        <p:spPr>
          <a:xfrm>
            <a:off x="4403483" y="3553069"/>
            <a:ext cx="3499676"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Eligible Market</a:t>
            </a:r>
          </a:p>
          <a:p>
            <a:pPr algn="ctr"/>
            <a:r>
              <a:rPr lang="en-US" dirty="0" smtClean="0">
                <a:solidFill>
                  <a:schemeClr val="bg1"/>
                </a:solidFill>
                <a:latin typeface="Roboto Condensed Light" panose="02000000000000000000" pitchFamily="2" charset="0"/>
                <a:ea typeface="Roboto Condensed Light" panose="02000000000000000000" pitchFamily="2" charset="0"/>
              </a:rPr>
              <a:t>Doctors who own hospitals in India**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5" name="TextBox 24"/>
          <p:cNvSpPr txBox="1"/>
          <p:nvPr/>
        </p:nvSpPr>
        <p:spPr>
          <a:xfrm>
            <a:off x="7828416"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267</a:t>
            </a:r>
          </a:p>
        </p:txBody>
      </p:sp>
      <p:sp>
        <p:nvSpPr>
          <p:cNvPr id="26" name="TextBox 25"/>
          <p:cNvSpPr txBox="1"/>
          <p:nvPr/>
        </p:nvSpPr>
        <p:spPr>
          <a:xfrm>
            <a:off x="8106900" y="3569017"/>
            <a:ext cx="3024432" cy="646331"/>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Addressable Market</a:t>
            </a:r>
          </a:p>
          <a:p>
            <a:pPr algn="ctr"/>
            <a:r>
              <a:rPr lang="en-US" dirty="0" smtClean="0">
                <a:solidFill>
                  <a:schemeClr val="bg1"/>
                </a:solidFill>
                <a:latin typeface="Roboto Condensed Light" panose="02000000000000000000" pitchFamily="2" charset="0"/>
                <a:ea typeface="Roboto Condensed Light" panose="02000000000000000000" pitchFamily="2" charset="0"/>
              </a:rPr>
              <a:t>No. of doctors reachable</a:t>
            </a:r>
            <a:r>
              <a:rPr lang="en-US" baseline="30000"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8" name="TextBox 27"/>
          <p:cNvSpPr txBox="1"/>
          <p:nvPr/>
        </p:nvSpPr>
        <p:spPr>
          <a:xfrm>
            <a:off x="4419902" y="4225437"/>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5.5%</a:t>
            </a:r>
          </a:p>
        </p:txBody>
      </p:sp>
      <p:sp>
        <p:nvSpPr>
          <p:cNvPr id="29" name="TextBox 28"/>
          <p:cNvSpPr txBox="1"/>
          <p:nvPr/>
        </p:nvSpPr>
        <p:spPr>
          <a:xfrm>
            <a:off x="1099554" y="4225437"/>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100%</a:t>
            </a:r>
          </a:p>
        </p:txBody>
      </p:sp>
      <p:sp>
        <p:nvSpPr>
          <p:cNvPr id="30" name="TextBox 29"/>
          <p:cNvSpPr txBox="1"/>
          <p:nvPr/>
        </p:nvSpPr>
        <p:spPr>
          <a:xfrm>
            <a:off x="7828416" y="4199400"/>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0.0317%</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653984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290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Product</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338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245052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0870" r="23017"/>
          <a:stretch/>
        </p:blipFill>
        <p:spPr>
          <a:xfrm>
            <a:off x="6413500" y="-702950"/>
            <a:ext cx="5267188" cy="820402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Comple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6100" y="292099"/>
            <a:ext cx="4521200" cy="6329095"/>
          </a:xfrm>
          <a:prstGeom prst="rect">
            <a:avLst/>
          </a:prstGeom>
        </p:spPr>
      </p:pic>
    </p:spTree>
    <p:extLst>
      <p:ext uri="{BB962C8B-B14F-4D97-AF65-F5344CB8AC3E}">
        <p14:creationId xmlns:p14="http://schemas.microsoft.com/office/powerpoint/2010/main" val="354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Business Model</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599"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2.67 M</a:t>
            </a:r>
          </a:p>
        </p:txBody>
      </p:sp>
      <p:sp>
        <p:nvSpPr>
          <p:cNvPr id="7" name="TextBox 6"/>
          <p:cNvSpPr txBox="1"/>
          <p:nvPr/>
        </p:nvSpPr>
        <p:spPr>
          <a:xfrm>
            <a:off x="1569284" y="4223537"/>
            <a:ext cx="2424062"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Profit from Products sold</a:t>
            </a:r>
          </a:p>
          <a:p>
            <a:pPr algn="ctr"/>
            <a:r>
              <a:rPr lang="en-US" dirty="0" smtClean="0">
                <a:solidFill>
                  <a:schemeClr val="bg1"/>
                </a:solidFill>
                <a:latin typeface="Roboto Condensed Light" panose="02000000000000000000" pitchFamily="2" charset="0"/>
                <a:ea typeface="Roboto Condensed Light" panose="02000000000000000000" pitchFamily="2" charset="0"/>
              </a:rPr>
              <a:t>0.0317% of Market Share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TextBox 2"/>
          <p:cNvSpPr txBox="1"/>
          <p:nvPr/>
        </p:nvSpPr>
        <p:spPr>
          <a:xfrm>
            <a:off x="618688" y="5981700"/>
            <a:ext cx="4325223" cy="430887"/>
          </a:xfrm>
          <a:prstGeom prst="rect">
            <a:avLst/>
          </a:prstGeom>
          <a:noFill/>
        </p:spPr>
        <p:txBody>
          <a:bodyPr wrap="none" rtlCol="0">
            <a:spAutoFit/>
          </a:bodyPr>
          <a:lstStyle>
            <a:defPPr>
              <a:defRPr lang="en-US"/>
            </a:defPPr>
            <a:lvl1pPr>
              <a:defRPr sz="1100">
                <a:solidFill>
                  <a:schemeClr val="tx1">
                    <a:lumMod val="50000"/>
                    <a:lumOff val="50000"/>
                  </a:schemeClr>
                </a:solidFill>
                <a:latin typeface="Roboto Condensed Light" panose="02000000000000000000" pitchFamily="2" charset="0"/>
                <a:ea typeface="Roboto Condensed Light" panose="02000000000000000000" pitchFamily="2" charset="0"/>
              </a:defRPr>
            </a:lvl1pPr>
          </a:lstStyle>
          <a:p>
            <a:r>
              <a:rPr lang="en-US" dirty="0"/>
              <a:t>* All the data talked about here targets only India</a:t>
            </a:r>
          </a:p>
          <a:p>
            <a:r>
              <a:rPr lang="en-US" dirty="0"/>
              <a:t># With initial produce of 30 units per months and 20% growth rate per month</a:t>
            </a:r>
          </a:p>
        </p:txBody>
      </p:sp>
      <p:sp>
        <p:nvSpPr>
          <p:cNvPr id="19" name="TextBox 18"/>
          <p:cNvSpPr txBox="1"/>
          <p:nvPr/>
        </p:nvSpPr>
        <p:spPr>
          <a:xfrm>
            <a:off x="4293818"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30 K</a:t>
            </a:r>
          </a:p>
        </p:txBody>
      </p:sp>
      <p:sp>
        <p:nvSpPr>
          <p:cNvPr id="23" name="TextBox 22"/>
          <p:cNvSpPr txBox="1"/>
          <p:nvPr/>
        </p:nvSpPr>
        <p:spPr>
          <a:xfrm>
            <a:off x="5017042" y="4239485"/>
            <a:ext cx="2134952" cy="1200329"/>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33% profit per unit</a:t>
            </a:r>
          </a:p>
          <a:p>
            <a:pPr algn="ctr"/>
            <a:r>
              <a:rPr lang="en-US" dirty="0" smtClean="0">
                <a:solidFill>
                  <a:schemeClr val="bg1"/>
                </a:solidFill>
                <a:latin typeface="Roboto Condensed Light" panose="02000000000000000000" pitchFamily="2" charset="0"/>
                <a:ea typeface="Roboto Condensed Light" panose="02000000000000000000" pitchFamily="2" charset="0"/>
              </a:rPr>
              <a:t>After calculating postage, taxes and inflation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6" name="TextBox 25"/>
          <p:cNvSpPr txBox="1"/>
          <p:nvPr/>
        </p:nvSpPr>
        <p:spPr>
          <a:xfrm>
            <a:off x="8106900" y="4239485"/>
            <a:ext cx="3024432" cy="646331"/>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Annual Revenue</a:t>
            </a:r>
          </a:p>
          <a:p>
            <a:pPr algn="ctr"/>
            <a:r>
              <a:rPr lang="en-US" dirty="0" smtClean="0">
                <a:solidFill>
                  <a:schemeClr val="bg1"/>
                </a:solidFill>
                <a:latin typeface="Roboto Condensed Light" panose="02000000000000000000" pitchFamily="2" charset="0"/>
                <a:ea typeface="Roboto Condensed Light" panose="02000000000000000000" pitchFamily="2" charset="0"/>
              </a:rPr>
              <a:t>After one year</a:t>
            </a:r>
            <a:r>
              <a:rPr lang="en-US" baseline="30000"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3429144"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take 33% profit on each unit sold</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7828416"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8.01 M</a:t>
            </a:r>
          </a:p>
        </p:txBody>
      </p:sp>
      <p:sp>
        <p:nvSpPr>
          <p:cNvPr id="2" name="TextBox 1"/>
          <p:cNvSpPr txBox="1"/>
          <p:nvPr/>
        </p:nvSpPr>
        <p:spPr>
          <a:xfrm>
            <a:off x="2284081" y="3774300"/>
            <a:ext cx="1466669" cy="461665"/>
          </a:xfrm>
          <a:prstGeom prst="rect">
            <a:avLst/>
          </a:prstGeom>
          <a:noFill/>
        </p:spPr>
        <p:txBody>
          <a:bodyPr wrap="square" rtlCol="0">
            <a:spAutoFit/>
          </a:bodyPr>
          <a:lstStyle/>
          <a:p>
            <a:r>
              <a:rPr lang="en-US" sz="2400" dirty="0">
                <a:solidFill>
                  <a:srgbClr val="72D96D"/>
                </a:solidFill>
                <a:latin typeface="Roboto Condensed Light" panose="02000000000000000000" pitchFamily="2" charset="0"/>
                <a:ea typeface="Roboto Condensed Light" panose="02000000000000000000" pitchFamily="2" charset="0"/>
              </a:rPr>
              <a:t>PROFITS</a:t>
            </a:r>
          </a:p>
        </p:txBody>
      </p:sp>
      <p:sp>
        <p:nvSpPr>
          <p:cNvPr id="13" name="TextBox 12"/>
          <p:cNvSpPr txBox="1"/>
          <p:nvPr/>
        </p:nvSpPr>
        <p:spPr>
          <a:xfrm>
            <a:off x="5353969" y="3774300"/>
            <a:ext cx="1945259" cy="461665"/>
          </a:xfrm>
          <a:prstGeom prst="rect">
            <a:avLst/>
          </a:prstGeom>
          <a:noFill/>
        </p:spPr>
        <p:txBody>
          <a:bodyPr wrap="square" rtlCol="0">
            <a:spAutoFit/>
          </a:bodyPr>
          <a:lstStyle>
            <a:defPPr>
              <a:defRPr lang="en-US"/>
            </a:defPPr>
            <a:lvl1pPr>
              <a:defRPr sz="2400">
                <a:solidFill>
                  <a:srgbClr val="72D96D"/>
                </a:solidFill>
                <a:latin typeface="Roboto Condensed Light" panose="02000000000000000000" pitchFamily="2" charset="0"/>
                <a:ea typeface="Roboto Condensed Light" panose="02000000000000000000" pitchFamily="2" charset="0"/>
              </a:defRPr>
            </a:lvl1pPr>
          </a:lstStyle>
          <a:p>
            <a:r>
              <a:rPr lang="en-US" dirty="0"/>
              <a:t>UNIT PRICE</a:t>
            </a:r>
          </a:p>
        </p:txBody>
      </p:sp>
      <p:sp>
        <p:nvSpPr>
          <p:cNvPr id="14" name="TextBox 13"/>
          <p:cNvSpPr txBox="1"/>
          <p:nvPr/>
        </p:nvSpPr>
        <p:spPr>
          <a:xfrm>
            <a:off x="8344301" y="3774300"/>
            <a:ext cx="3204859" cy="461665"/>
          </a:xfrm>
          <a:prstGeom prst="rect">
            <a:avLst/>
          </a:prstGeom>
          <a:noFill/>
        </p:spPr>
        <p:txBody>
          <a:bodyPr wrap="square" rtlCol="0">
            <a:spAutoFit/>
          </a:bodyPr>
          <a:lstStyle>
            <a:defPPr>
              <a:defRPr lang="en-US"/>
            </a:defPPr>
            <a:lvl1pPr>
              <a:defRPr sz="2400">
                <a:solidFill>
                  <a:srgbClr val="72D96D"/>
                </a:solidFill>
                <a:latin typeface="Roboto Condensed Light" panose="02000000000000000000" pitchFamily="2" charset="0"/>
                <a:ea typeface="Roboto Condensed Light" panose="02000000000000000000" pitchFamily="2" charset="0"/>
              </a:defRPr>
            </a:lvl1pPr>
          </a:lstStyle>
          <a:p>
            <a:r>
              <a:rPr lang="en-US" dirty="0"/>
              <a:t>ANNUAL TURNOVER</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740493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Adoption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5214033"/>
            <a:ext cx="3276600" cy="923330"/>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SOCIAL INFLUENCERS</a:t>
            </a:r>
          </a:p>
          <a:p>
            <a:pPr algn="ctr"/>
            <a:r>
              <a:rPr lang="en-US" dirty="0" smtClean="0">
                <a:latin typeface="Roboto Condensed Light" panose="02000000000000000000" pitchFamily="2" charset="0"/>
                <a:ea typeface="Roboto Condensed Light" panose="02000000000000000000" pitchFamily="2" charset="0"/>
              </a:rPr>
              <a:t>Are one of the best media advertisements available</a:t>
            </a:r>
            <a:endParaRPr lang="en-US" dirty="0">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4533900" y="5194298"/>
            <a:ext cx="3276600" cy="1200329"/>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PARTNERSHIP</a:t>
            </a:r>
          </a:p>
          <a:p>
            <a:pPr algn="ctr"/>
            <a:r>
              <a:rPr lang="en-US" dirty="0" smtClean="0">
                <a:latin typeface="Roboto Condensed Light" panose="02000000000000000000" pitchFamily="2" charset="0"/>
                <a:ea typeface="Roboto Condensed Light" panose="02000000000000000000" pitchFamily="2" charset="0"/>
              </a:rPr>
              <a:t>Government of India</a:t>
            </a:r>
          </a:p>
          <a:p>
            <a:pPr algn="ctr"/>
            <a:r>
              <a:rPr lang="en-US" dirty="0" smtClean="0">
                <a:latin typeface="Roboto Condensed Light" panose="02000000000000000000" pitchFamily="2" charset="0"/>
                <a:ea typeface="Roboto Condensed Light" panose="02000000000000000000" pitchFamily="2" charset="0"/>
              </a:rPr>
              <a:t>Hospitals</a:t>
            </a:r>
          </a:p>
          <a:p>
            <a:pPr algn="ctr"/>
            <a:r>
              <a:rPr lang="en-US" dirty="0" smtClean="0">
                <a:latin typeface="Roboto Condensed Light" panose="02000000000000000000" pitchFamily="2" charset="0"/>
                <a:ea typeface="Roboto Condensed Light" panose="02000000000000000000" pitchFamily="2" charset="0"/>
              </a:rPr>
              <a:t>Medical stores</a:t>
            </a:r>
            <a:endParaRPr lang="en-US" dirty="0">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8077200" y="5194299"/>
            <a:ext cx="3276600" cy="923330"/>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LICENSING</a:t>
            </a:r>
          </a:p>
          <a:p>
            <a:pPr algn="ctr"/>
            <a:r>
              <a:rPr lang="en-US" dirty="0" smtClean="0">
                <a:latin typeface="Roboto Condensed Light" panose="02000000000000000000" pitchFamily="2" charset="0"/>
                <a:ea typeface="Roboto Condensed Light" panose="02000000000000000000" pitchFamily="2" charset="0"/>
              </a:rPr>
              <a:t>Charging royalty from companies to use the Open-Source Designs</a:t>
            </a:r>
            <a:endParaRPr lang="en-US" dirty="0">
              <a:latin typeface="Roboto Condensed Light" panose="02000000000000000000" pitchFamily="2" charset="0"/>
              <a:ea typeface="Roboto Condensed Light" panose="02000000000000000000" pitchFamily="2"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859825"/>
            <a:ext cx="3235542" cy="1875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9366" y="2643029"/>
            <a:ext cx="2160734" cy="209237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8757" y="2403940"/>
            <a:ext cx="2973486" cy="2413000"/>
          </a:xfrm>
          <a:prstGeom prst="rect">
            <a:avLst/>
          </a:prstGeom>
        </p:spPr>
      </p:pic>
    </p:spTree>
    <p:extLst>
      <p:ext uri="{BB962C8B-B14F-4D97-AF65-F5344CB8AC3E}">
        <p14:creationId xmlns:p14="http://schemas.microsoft.com/office/powerpoint/2010/main" val="32474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300" fill="hold"/>
                                        <p:tgtEl>
                                          <p:spTgt spid="6"/>
                                        </p:tgtEl>
                                        <p:attrNameLst>
                                          <p:attrName>style.color</p:attrName>
                                        </p:attrNameLst>
                                      </p:cBhvr>
                                      <p:to>
                                        <a:srgbClr val="FFFFFF"/>
                                      </p:to>
                                    </p:animClr>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300" fill="hold"/>
                                        <p:tgtEl>
                                          <p:spTgt spid="7"/>
                                        </p:tgtEl>
                                        <p:attrNameLst>
                                          <p:attrName>style.color</p:attrName>
                                        </p:attrNameLst>
                                      </p:cBhvr>
                                      <p:to>
                                        <a:srgbClr val="FFFFFF"/>
                                      </p:to>
                                    </p:animClr>
                                  </p:childTnLst>
                                </p:cTn>
                              </p:par>
                              <p:par>
                                <p:cTn id="15" presetID="3" presetClass="emph" presetSubtype="2" fill="hold" grpId="1" nodeType="withEffect">
                                  <p:stCondLst>
                                    <p:cond delay="0"/>
                                  </p:stCondLst>
                                  <p:childTnLst>
                                    <p:animClr clrSpc="rgb" dir="cw">
                                      <p:cBhvr override="childStyle">
                                        <p:cTn id="16" dur="300" fill="hold"/>
                                        <p:tgtEl>
                                          <p:spTgt spid="6"/>
                                        </p:tgtEl>
                                        <p:attrNameLst>
                                          <p:attrName>style.color</p:attrName>
                                        </p:attrNameLst>
                                      </p:cBhvr>
                                      <p:to>
                                        <a:srgbClr val="262626"/>
                                      </p:to>
                                    </p:animClr>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3" presetClass="emph" presetSubtype="2" fill="hold" grpId="0" nodeType="withEffect">
                                  <p:stCondLst>
                                    <p:cond delay="0"/>
                                  </p:stCondLst>
                                  <p:childTnLst>
                                    <p:animClr clrSpc="rgb" dir="cw">
                                      <p:cBhvr override="childStyle">
                                        <p:cTn id="24" dur="300" fill="hold"/>
                                        <p:tgtEl>
                                          <p:spTgt spid="8"/>
                                        </p:tgtEl>
                                        <p:attrNameLst>
                                          <p:attrName>style.color</p:attrName>
                                        </p:attrNameLst>
                                      </p:cBhvr>
                                      <p:to>
                                        <a:srgbClr val="FFFFFF"/>
                                      </p:to>
                                    </p:animClr>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3" presetClass="emph" presetSubtype="2" fill="hold" grpId="1" nodeType="withEffect">
                                  <p:stCondLst>
                                    <p:cond delay="0"/>
                                  </p:stCondLst>
                                  <p:childTnLst>
                                    <p:animClr clrSpc="rgb" dir="cw">
                                      <p:cBhvr override="childStyle">
                                        <p:cTn id="28" dur="300" fill="hold"/>
                                        <p:tgtEl>
                                          <p:spTgt spid="7"/>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2453</TotalTime>
  <Words>1043</Words>
  <Application>Microsoft Office PowerPoint</Application>
  <PresentationFormat>Widescreen</PresentationFormat>
  <Paragraphs>170</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 Condensed Light</vt:lpstr>
      <vt:lpstr>Office Theme</vt:lpstr>
      <vt:lpstr>PowerPoint Presentation</vt:lpstr>
      <vt:lpstr>Problem</vt:lpstr>
      <vt:lpstr>Solution</vt:lpstr>
      <vt:lpstr>Market Validation</vt:lpstr>
      <vt:lpstr>Market Size</vt:lpstr>
      <vt:lpstr>Product</vt:lpstr>
      <vt:lpstr>PowerPoint Presentation</vt:lpstr>
      <vt:lpstr>Business Model</vt:lpstr>
      <vt:lpstr>Market Adoption</vt:lpstr>
      <vt:lpstr>Competition</vt:lpstr>
      <vt:lpstr>Competitive Advantage</vt:lpstr>
      <vt:lpstr>Team</vt:lpstr>
      <vt:lpstr>Financial</vt:lpstr>
      <vt:lpstr>Value to society</vt:lpstr>
      <vt:lpstr>Thank You</vt:lpstr>
      <vt:lpstr>Cost Breakdown</vt:lpstr>
      <vt:lpstr>Mechanical Construction</vt:lpstr>
      <vt:lpstr>Electronic Construction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 Patel</dc:creator>
  <cp:lastModifiedBy>Parth Patel</cp:lastModifiedBy>
  <cp:revision>107</cp:revision>
  <dcterms:created xsi:type="dcterms:W3CDTF">2020-06-27T17:30:30Z</dcterms:created>
  <dcterms:modified xsi:type="dcterms:W3CDTF">2021-07-27T19:48:18Z</dcterms:modified>
</cp:coreProperties>
</file>